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75" r:id="rId1"/>
  </p:sldMasterIdLst>
  <p:notesMasterIdLst>
    <p:notesMasterId r:id="rId36"/>
  </p:notesMasterIdLst>
  <p:sldIdLst>
    <p:sldId id="467" r:id="rId2"/>
    <p:sldId id="471" r:id="rId3"/>
    <p:sldId id="479" r:id="rId4"/>
    <p:sldId id="480" r:id="rId5"/>
    <p:sldId id="472" r:id="rId6"/>
    <p:sldId id="473" r:id="rId7"/>
    <p:sldId id="474" r:id="rId8"/>
    <p:sldId id="476" r:id="rId9"/>
    <p:sldId id="475" r:id="rId10"/>
    <p:sldId id="477" r:id="rId11"/>
    <p:sldId id="481" r:id="rId12"/>
    <p:sldId id="482" r:id="rId13"/>
    <p:sldId id="483" r:id="rId14"/>
    <p:sldId id="484" r:id="rId15"/>
    <p:sldId id="486" r:id="rId16"/>
    <p:sldId id="487" r:id="rId17"/>
    <p:sldId id="488" r:id="rId18"/>
    <p:sldId id="489" r:id="rId19"/>
    <p:sldId id="494" r:id="rId20"/>
    <p:sldId id="495" r:id="rId21"/>
    <p:sldId id="496" r:id="rId22"/>
    <p:sldId id="490" r:id="rId23"/>
    <p:sldId id="491" r:id="rId24"/>
    <p:sldId id="492" r:id="rId25"/>
    <p:sldId id="497" r:id="rId26"/>
    <p:sldId id="498" r:id="rId27"/>
    <p:sldId id="499" r:id="rId28"/>
    <p:sldId id="500" r:id="rId29"/>
    <p:sldId id="501" r:id="rId30"/>
    <p:sldId id="493" r:id="rId31"/>
    <p:sldId id="502" r:id="rId32"/>
    <p:sldId id="503" r:id="rId33"/>
    <p:sldId id="504" r:id="rId34"/>
    <p:sldId id="505" r:id="rId3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Arial" charset="0"/>
        <a:cs typeface="Arial" charset="0"/>
      </a:defRPr>
    </a:lvl1pPr>
    <a:lvl2pPr marL="457200" algn="l" rtl="0" eaLnBrk="0" fontAlgn="base" hangingPunct="0">
      <a:spcBef>
        <a:spcPct val="0"/>
      </a:spcBef>
      <a:spcAft>
        <a:spcPct val="0"/>
      </a:spcAft>
      <a:defRPr kern="1200">
        <a:solidFill>
          <a:schemeClr val="tx1"/>
        </a:solidFill>
        <a:latin typeface="Arial" charset="0"/>
        <a:ea typeface="Arial" charset="0"/>
        <a:cs typeface="Arial" charset="0"/>
      </a:defRPr>
    </a:lvl2pPr>
    <a:lvl3pPr marL="914400" algn="l" rtl="0" eaLnBrk="0" fontAlgn="base" hangingPunct="0">
      <a:spcBef>
        <a:spcPct val="0"/>
      </a:spcBef>
      <a:spcAft>
        <a:spcPct val="0"/>
      </a:spcAft>
      <a:defRPr kern="1200">
        <a:solidFill>
          <a:schemeClr val="tx1"/>
        </a:solidFill>
        <a:latin typeface="Arial" charset="0"/>
        <a:ea typeface="Arial" charset="0"/>
        <a:cs typeface="Arial" charset="0"/>
      </a:defRPr>
    </a:lvl3pPr>
    <a:lvl4pPr marL="1371600" algn="l" rtl="0" eaLnBrk="0" fontAlgn="base" hangingPunct="0">
      <a:spcBef>
        <a:spcPct val="0"/>
      </a:spcBef>
      <a:spcAft>
        <a:spcPct val="0"/>
      </a:spcAft>
      <a:defRPr kern="1200">
        <a:solidFill>
          <a:schemeClr val="tx1"/>
        </a:solidFill>
        <a:latin typeface="Arial" charset="0"/>
        <a:ea typeface="Arial" charset="0"/>
        <a:cs typeface="Arial" charset="0"/>
      </a:defRPr>
    </a:lvl4pPr>
    <a:lvl5pPr marL="1828800" algn="l" rtl="0" eaLnBrk="0" fontAlgn="base" hangingPunct="0">
      <a:spcBef>
        <a:spcPct val="0"/>
      </a:spcBef>
      <a:spcAft>
        <a:spcPct val="0"/>
      </a:spcAft>
      <a:defRPr kern="1200">
        <a:solidFill>
          <a:schemeClr val="tx1"/>
        </a:solidFill>
        <a:latin typeface="Arial" charset="0"/>
        <a:ea typeface="Arial" charset="0"/>
        <a:cs typeface="Arial" charset="0"/>
      </a:defRPr>
    </a:lvl5pPr>
    <a:lvl6pPr marL="2286000" algn="l" defTabSz="914400" rtl="0" eaLnBrk="1" latinLnBrk="0" hangingPunct="1">
      <a:defRPr kern="1200">
        <a:solidFill>
          <a:schemeClr val="tx1"/>
        </a:solidFill>
        <a:latin typeface="Arial" charset="0"/>
        <a:ea typeface="Arial" charset="0"/>
        <a:cs typeface="Arial" charset="0"/>
      </a:defRPr>
    </a:lvl6pPr>
    <a:lvl7pPr marL="2743200" algn="l" defTabSz="914400" rtl="0" eaLnBrk="1" latinLnBrk="0" hangingPunct="1">
      <a:defRPr kern="1200">
        <a:solidFill>
          <a:schemeClr val="tx1"/>
        </a:solidFill>
        <a:latin typeface="Arial" charset="0"/>
        <a:ea typeface="Arial" charset="0"/>
        <a:cs typeface="Arial" charset="0"/>
      </a:defRPr>
    </a:lvl7pPr>
    <a:lvl8pPr marL="3200400" algn="l" defTabSz="914400" rtl="0" eaLnBrk="1" latinLnBrk="0" hangingPunct="1">
      <a:defRPr kern="1200">
        <a:solidFill>
          <a:schemeClr val="tx1"/>
        </a:solidFill>
        <a:latin typeface="Arial" charset="0"/>
        <a:ea typeface="Arial" charset="0"/>
        <a:cs typeface="Arial" charset="0"/>
      </a:defRPr>
    </a:lvl8pPr>
    <a:lvl9pPr marL="3657600" algn="l" defTabSz="914400" rtl="0" eaLnBrk="1" latinLnBrk="0" hangingPunct="1">
      <a:defRPr kern="1200">
        <a:solidFill>
          <a:schemeClr val="tx1"/>
        </a:solidFill>
        <a:latin typeface="Arial" charset="0"/>
        <a:ea typeface="Arial" charset="0"/>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8F8"/>
    <a:srgbClr val="000066"/>
    <a:srgbClr val="0000CC"/>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79" autoAdjust="0"/>
    <p:restoredTop sz="83198" autoAdjust="0"/>
  </p:normalViewPr>
  <p:slideViewPr>
    <p:cSldViewPr>
      <p:cViewPr>
        <p:scale>
          <a:sx n="104" d="100"/>
          <a:sy n="104" d="100"/>
        </p:scale>
        <p:origin x="888" y="24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atin typeface="Calibri" charset="0"/>
              </a:defRPr>
            </a:lvl1pPr>
          </a:lstStyle>
          <a:p>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fld id="{F5CDB05E-C664-0749-AC83-49D72D6B2D5C}" type="datetimeFigureOut">
              <a:rPr lang="en-US" altLang="en-US"/>
              <a:pPr/>
              <a:t>9/11/23</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a:latin typeface="Calibri" charset="0"/>
              </a:defRPr>
            </a:lvl1pPr>
          </a:lstStyle>
          <a:p>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fld id="{F4849B03-0B3C-5D4A-9475-D1B845A4854E}" type="slidenum">
              <a:rPr lang="en-US" altLang="en-US"/>
              <a:pPr/>
              <a:t>‹#›</a:t>
            </a:fld>
            <a:endParaRPr lang="en-US" altLang="en-US"/>
          </a:p>
        </p:txBody>
      </p:sp>
    </p:spTree>
    <p:extLst>
      <p:ext uri="{BB962C8B-B14F-4D97-AF65-F5344CB8AC3E}">
        <p14:creationId xmlns:p14="http://schemas.microsoft.com/office/powerpoint/2010/main" val="10051773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endParaRPr lang="en-US" altLang="en-US"/>
          </a:p>
        </p:txBody>
      </p:sp>
      <p:sp>
        <p:nvSpPr>
          <p:cNvPr id="5" name="Rectangle 5"/>
          <p:cNvSpPr>
            <a:spLocks noGrp="1" noChangeArrowheads="1"/>
          </p:cNvSpPr>
          <p:nvPr>
            <p:ph type="ftr" sz="quarter" idx="11"/>
          </p:nvPr>
        </p:nvSpPr>
        <p:spPr>
          <a:ln/>
        </p:spPr>
        <p:txBody>
          <a:bodyPr/>
          <a:lstStyle>
            <a:lvl1pPr>
              <a:defRPr/>
            </a:lvl1pPr>
          </a:lstStyle>
          <a:p>
            <a:endParaRPr lang="en-US" altLang="en-US"/>
          </a:p>
        </p:txBody>
      </p:sp>
      <p:sp>
        <p:nvSpPr>
          <p:cNvPr id="6" name="Rectangle 6"/>
          <p:cNvSpPr>
            <a:spLocks noGrp="1" noChangeArrowheads="1"/>
          </p:cNvSpPr>
          <p:nvPr>
            <p:ph type="sldNum" sz="quarter" idx="12"/>
          </p:nvPr>
        </p:nvSpPr>
        <p:spPr>
          <a:ln/>
        </p:spPr>
        <p:txBody>
          <a:bodyPr/>
          <a:lstStyle>
            <a:lvl1pPr>
              <a:defRPr/>
            </a:lvl1pPr>
          </a:lstStyle>
          <a:p>
            <a:fld id="{08612538-6AA4-A743-9622-706BA31DB0AD}" type="slidenum">
              <a:rPr lang="en-US" altLang="en-US"/>
              <a:pPr/>
              <a:t>‹#›</a:t>
            </a:fld>
            <a:endParaRPr lang="en-US" altLang="en-US"/>
          </a:p>
        </p:txBody>
      </p:sp>
    </p:spTree>
    <p:extLst>
      <p:ext uri="{BB962C8B-B14F-4D97-AF65-F5344CB8AC3E}">
        <p14:creationId xmlns:p14="http://schemas.microsoft.com/office/powerpoint/2010/main" val="11665264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endParaRPr lang="en-US" altLang="en-US"/>
          </a:p>
        </p:txBody>
      </p:sp>
      <p:sp>
        <p:nvSpPr>
          <p:cNvPr id="5" name="Rectangle 5"/>
          <p:cNvSpPr>
            <a:spLocks noGrp="1" noChangeArrowheads="1"/>
          </p:cNvSpPr>
          <p:nvPr>
            <p:ph type="ftr" sz="quarter" idx="11"/>
          </p:nvPr>
        </p:nvSpPr>
        <p:spPr>
          <a:ln/>
        </p:spPr>
        <p:txBody>
          <a:bodyPr/>
          <a:lstStyle>
            <a:lvl1pPr>
              <a:defRPr/>
            </a:lvl1pPr>
          </a:lstStyle>
          <a:p>
            <a:endParaRPr lang="en-US" altLang="en-US"/>
          </a:p>
        </p:txBody>
      </p:sp>
      <p:sp>
        <p:nvSpPr>
          <p:cNvPr id="6" name="Rectangle 6"/>
          <p:cNvSpPr>
            <a:spLocks noGrp="1" noChangeArrowheads="1"/>
          </p:cNvSpPr>
          <p:nvPr>
            <p:ph type="sldNum" sz="quarter" idx="12"/>
          </p:nvPr>
        </p:nvSpPr>
        <p:spPr>
          <a:ln/>
        </p:spPr>
        <p:txBody>
          <a:bodyPr/>
          <a:lstStyle>
            <a:lvl1pPr>
              <a:defRPr/>
            </a:lvl1pPr>
          </a:lstStyle>
          <a:p>
            <a:fld id="{816B235E-8B7C-4747-9BE2-9DA4E7077C69}" type="slidenum">
              <a:rPr lang="en-US" altLang="en-US"/>
              <a:pPr/>
              <a:t>‹#›</a:t>
            </a:fld>
            <a:endParaRPr lang="en-US" altLang="en-US"/>
          </a:p>
        </p:txBody>
      </p:sp>
    </p:spTree>
    <p:extLst>
      <p:ext uri="{BB962C8B-B14F-4D97-AF65-F5344CB8AC3E}">
        <p14:creationId xmlns:p14="http://schemas.microsoft.com/office/powerpoint/2010/main" val="1351187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endParaRPr lang="en-US" altLang="en-US"/>
          </a:p>
        </p:txBody>
      </p:sp>
      <p:sp>
        <p:nvSpPr>
          <p:cNvPr id="5" name="Rectangle 5"/>
          <p:cNvSpPr>
            <a:spLocks noGrp="1" noChangeArrowheads="1"/>
          </p:cNvSpPr>
          <p:nvPr>
            <p:ph type="ftr" sz="quarter" idx="11"/>
          </p:nvPr>
        </p:nvSpPr>
        <p:spPr>
          <a:ln/>
        </p:spPr>
        <p:txBody>
          <a:bodyPr/>
          <a:lstStyle>
            <a:lvl1pPr>
              <a:defRPr/>
            </a:lvl1pPr>
          </a:lstStyle>
          <a:p>
            <a:endParaRPr lang="en-US" altLang="en-US"/>
          </a:p>
        </p:txBody>
      </p:sp>
      <p:sp>
        <p:nvSpPr>
          <p:cNvPr id="6" name="Rectangle 6"/>
          <p:cNvSpPr>
            <a:spLocks noGrp="1" noChangeArrowheads="1"/>
          </p:cNvSpPr>
          <p:nvPr>
            <p:ph type="sldNum" sz="quarter" idx="12"/>
          </p:nvPr>
        </p:nvSpPr>
        <p:spPr>
          <a:ln/>
        </p:spPr>
        <p:txBody>
          <a:bodyPr/>
          <a:lstStyle>
            <a:lvl1pPr>
              <a:defRPr/>
            </a:lvl1pPr>
          </a:lstStyle>
          <a:p>
            <a:fld id="{799902A6-EDD9-E140-B895-BD1FC49C1612}" type="slidenum">
              <a:rPr lang="en-US" altLang="en-US"/>
              <a:pPr/>
              <a:t>‹#›</a:t>
            </a:fld>
            <a:endParaRPr lang="en-US" altLang="en-US"/>
          </a:p>
        </p:txBody>
      </p:sp>
    </p:spTree>
    <p:extLst>
      <p:ext uri="{BB962C8B-B14F-4D97-AF65-F5344CB8AC3E}">
        <p14:creationId xmlns:p14="http://schemas.microsoft.com/office/powerpoint/2010/main" val="1917876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endParaRPr lang="en-US" altLang="en-US"/>
          </a:p>
        </p:txBody>
      </p:sp>
      <p:sp>
        <p:nvSpPr>
          <p:cNvPr id="5" name="Rectangle 5"/>
          <p:cNvSpPr>
            <a:spLocks noGrp="1" noChangeArrowheads="1"/>
          </p:cNvSpPr>
          <p:nvPr>
            <p:ph type="ftr" sz="quarter" idx="11"/>
          </p:nvPr>
        </p:nvSpPr>
        <p:spPr>
          <a:ln/>
        </p:spPr>
        <p:txBody>
          <a:bodyPr/>
          <a:lstStyle>
            <a:lvl1pPr>
              <a:defRPr/>
            </a:lvl1pPr>
          </a:lstStyle>
          <a:p>
            <a:endParaRPr lang="en-US" altLang="en-US"/>
          </a:p>
        </p:txBody>
      </p:sp>
      <p:sp>
        <p:nvSpPr>
          <p:cNvPr id="6" name="Rectangle 6"/>
          <p:cNvSpPr>
            <a:spLocks noGrp="1" noChangeArrowheads="1"/>
          </p:cNvSpPr>
          <p:nvPr>
            <p:ph type="sldNum" sz="quarter" idx="12"/>
          </p:nvPr>
        </p:nvSpPr>
        <p:spPr>
          <a:ln/>
        </p:spPr>
        <p:txBody>
          <a:bodyPr/>
          <a:lstStyle>
            <a:lvl1pPr>
              <a:defRPr/>
            </a:lvl1pPr>
          </a:lstStyle>
          <a:p>
            <a:fld id="{4C2237C4-C340-6249-AD6B-41EC63352E67}" type="slidenum">
              <a:rPr lang="en-US" altLang="en-US"/>
              <a:pPr/>
              <a:t>‹#›</a:t>
            </a:fld>
            <a:endParaRPr lang="en-US" altLang="en-US"/>
          </a:p>
        </p:txBody>
      </p:sp>
    </p:spTree>
    <p:extLst>
      <p:ext uri="{BB962C8B-B14F-4D97-AF65-F5344CB8AC3E}">
        <p14:creationId xmlns:p14="http://schemas.microsoft.com/office/powerpoint/2010/main" val="1432050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ltLang="en-US"/>
          </a:p>
        </p:txBody>
      </p:sp>
      <p:sp>
        <p:nvSpPr>
          <p:cNvPr id="5" name="Rectangle 5"/>
          <p:cNvSpPr>
            <a:spLocks noGrp="1" noChangeArrowheads="1"/>
          </p:cNvSpPr>
          <p:nvPr>
            <p:ph type="ftr" sz="quarter" idx="11"/>
          </p:nvPr>
        </p:nvSpPr>
        <p:spPr>
          <a:ln/>
        </p:spPr>
        <p:txBody>
          <a:bodyPr/>
          <a:lstStyle>
            <a:lvl1pPr>
              <a:defRPr/>
            </a:lvl1pPr>
          </a:lstStyle>
          <a:p>
            <a:endParaRPr lang="en-US" altLang="en-US"/>
          </a:p>
        </p:txBody>
      </p:sp>
      <p:sp>
        <p:nvSpPr>
          <p:cNvPr id="6" name="Rectangle 6"/>
          <p:cNvSpPr>
            <a:spLocks noGrp="1" noChangeArrowheads="1"/>
          </p:cNvSpPr>
          <p:nvPr>
            <p:ph type="sldNum" sz="quarter" idx="12"/>
          </p:nvPr>
        </p:nvSpPr>
        <p:spPr>
          <a:ln/>
        </p:spPr>
        <p:txBody>
          <a:bodyPr/>
          <a:lstStyle>
            <a:lvl1pPr>
              <a:defRPr/>
            </a:lvl1pPr>
          </a:lstStyle>
          <a:p>
            <a:fld id="{8DA6FB51-61FE-E443-AB1B-A76F080E09F8}" type="slidenum">
              <a:rPr lang="en-US" altLang="en-US"/>
              <a:pPr/>
              <a:t>‹#›</a:t>
            </a:fld>
            <a:endParaRPr lang="en-US" altLang="en-US"/>
          </a:p>
        </p:txBody>
      </p:sp>
    </p:spTree>
    <p:extLst>
      <p:ext uri="{BB962C8B-B14F-4D97-AF65-F5344CB8AC3E}">
        <p14:creationId xmlns:p14="http://schemas.microsoft.com/office/powerpoint/2010/main" val="1618109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endParaRPr lang="en-US" altLang="en-US"/>
          </a:p>
        </p:txBody>
      </p:sp>
      <p:sp>
        <p:nvSpPr>
          <p:cNvPr id="6" name="Rectangle 5"/>
          <p:cNvSpPr>
            <a:spLocks noGrp="1" noChangeArrowheads="1"/>
          </p:cNvSpPr>
          <p:nvPr>
            <p:ph type="ftr" sz="quarter" idx="11"/>
          </p:nvPr>
        </p:nvSpPr>
        <p:spPr>
          <a:ln/>
        </p:spPr>
        <p:txBody>
          <a:bodyPr/>
          <a:lstStyle>
            <a:lvl1pPr>
              <a:defRPr/>
            </a:lvl1pPr>
          </a:lstStyle>
          <a:p>
            <a:endParaRPr lang="en-US" altLang="en-US"/>
          </a:p>
        </p:txBody>
      </p:sp>
      <p:sp>
        <p:nvSpPr>
          <p:cNvPr id="7" name="Rectangle 6"/>
          <p:cNvSpPr>
            <a:spLocks noGrp="1" noChangeArrowheads="1"/>
          </p:cNvSpPr>
          <p:nvPr>
            <p:ph type="sldNum" sz="quarter" idx="12"/>
          </p:nvPr>
        </p:nvSpPr>
        <p:spPr>
          <a:ln/>
        </p:spPr>
        <p:txBody>
          <a:bodyPr/>
          <a:lstStyle>
            <a:lvl1pPr>
              <a:defRPr/>
            </a:lvl1pPr>
          </a:lstStyle>
          <a:p>
            <a:fld id="{8C647BFF-E266-9F4F-BC8D-E3BF24B193E4}" type="slidenum">
              <a:rPr lang="en-US" altLang="en-US"/>
              <a:pPr/>
              <a:t>‹#›</a:t>
            </a:fld>
            <a:endParaRPr lang="en-US" altLang="en-US"/>
          </a:p>
        </p:txBody>
      </p:sp>
    </p:spTree>
    <p:extLst>
      <p:ext uri="{BB962C8B-B14F-4D97-AF65-F5344CB8AC3E}">
        <p14:creationId xmlns:p14="http://schemas.microsoft.com/office/powerpoint/2010/main" val="1984591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endParaRPr lang="en-US" altLang="en-US"/>
          </a:p>
        </p:txBody>
      </p:sp>
      <p:sp>
        <p:nvSpPr>
          <p:cNvPr id="8" name="Rectangle 5"/>
          <p:cNvSpPr>
            <a:spLocks noGrp="1" noChangeArrowheads="1"/>
          </p:cNvSpPr>
          <p:nvPr>
            <p:ph type="ftr" sz="quarter" idx="11"/>
          </p:nvPr>
        </p:nvSpPr>
        <p:spPr>
          <a:ln/>
        </p:spPr>
        <p:txBody>
          <a:bodyPr/>
          <a:lstStyle>
            <a:lvl1pPr>
              <a:defRPr/>
            </a:lvl1pPr>
          </a:lstStyle>
          <a:p>
            <a:endParaRPr lang="en-US" altLang="en-US"/>
          </a:p>
        </p:txBody>
      </p:sp>
      <p:sp>
        <p:nvSpPr>
          <p:cNvPr id="9" name="Rectangle 6"/>
          <p:cNvSpPr>
            <a:spLocks noGrp="1" noChangeArrowheads="1"/>
          </p:cNvSpPr>
          <p:nvPr>
            <p:ph type="sldNum" sz="quarter" idx="12"/>
          </p:nvPr>
        </p:nvSpPr>
        <p:spPr>
          <a:ln/>
        </p:spPr>
        <p:txBody>
          <a:bodyPr/>
          <a:lstStyle>
            <a:lvl1pPr>
              <a:defRPr/>
            </a:lvl1pPr>
          </a:lstStyle>
          <a:p>
            <a:fld id="{FEBC6171-8D2D-064E-847E-E221CE0F23E8}" type="slidenum">
              <a:rPr lang="en-US" altLang="en-US"/>
              <a:pPr/>
              <a:t>‹#›</a:t>
            </a:fld>
            <a:endParaRPr lang="en-US" altLang="en-US"/>
          </a:p>
        </p:txBody>
      </p:sp>
    </p:spTree>
    <p:extLst>
      <p:ext uri="{BB962C8B-B14F-4D97-AF65-F5344CB8AC3E}">
        <p14:creationId xmlns:p14="http://schemas.microsoft.com/office/powerpoint/2010/main" val="315990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endParaRPr lang="en-US" altLang="en-US"/>
          </a:p>
        </p:txBody>
      </p:sp>
      <p:sp>
        <p:nvSpPr>
          <p:cNvPr id="4" name="Rectangle 5"/>
          <p:cNvSpPr>
            <a:spLocks noGrp="1" noChangeArrowheads="1"/>
          </p:cNvSpPr>
          <p:nvPr>
            <p:ph type="ftr" sz="quarter" idx="11"/>
          </p:nvPr>
        </p:nvSpPr>
        <p:spPr>
          <a:ln/>
        </p:spPr>
        <p:txBody>
          <a:bodyPr/>
          <a:lstStyle>
            <a:lvl1pPr>
              <a:defRPr/>
            </a:lvl1pPr>
          </a:lstStyle>
          <a:p>
            <a:endParaRPr lang="en-US" altLang="en-US"/>
          </a:p>
        </p:txBody>
      </p:sp>
      <p:sp>
        <p:nvSpPr>
          <p:cNvPr id="5" name="Rectangle 6"/>
          <p:cNvSpPr>
            <a:spLocks noGrp="1" noChangeArrowheads="1"/>
          </p:cNvSpPr>
          <p:nvPr>
            <p:ph type="sldNum" sz="quarter" idx="12"/>
          </p:nvPr>
        </p:nvSpPr>
        <p:spPr>
          <a:ln/>
        </p:spPr>
        <p:txBody>
          <a:bodyPr/>
          <a:lstStyle>
            <a:lvl1pPr>
              <a:defRPr/>
            </a:lvl1pPr>
          </a:lstStyle>
          <a:p>
            <a:fld id="{C15BF4F4-F0DF-E941-9911-4B01AE19AE2A}" type="slidenum">
              <a:rPr lang="en-US" altLang="en-US"/>
              <a:pPr/>
              <a:t>‹#›</a:t>
            </a:fld>
            <a:endParaRPr lang="en-US" altLang="en-US"/>
          </a:p>
        </p:txBody>
      </p:sp>
    </p:spTree>
    <p:extLst>
      <p:ext uri="{BB962C8B-B14F-4D97-AF65-F5344CB8AC3E}">
        <p14:creationId xmlns:p14="http://schemas.microsoft.com/office/powerpoint/2010/main" val="130350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ltLang="en-US"/>
          </a:p>
        </p:txBody>
      </p:sp>
      <p:sp>
        <p:nvSpPr>
          <p:cNvPr id="3" name="Rectangle 5"/>
          <p:cNvSpPr>
            <a:spLocks noGrp="1" noChangeArrowheads="1"/>
          </p:cNvSpPr>
          <p:nvPr>
            <p:ph type="ftr" sz="quarter" idx="11"/>
          </p:nvPr>
        </p:nvSpPr>
        <p:spPr>
          <a:ln/>
        </p:spPr>
        <p:txBody>
          <a:bodyPr/>
          <a:lstStyle>
            <a:lvl1pPr>
              <a:defRPr/>
            </a:lvl1pPr>
          </a:lstStyle>
          <a:p>
            <a:endParaRPr lang="en-US" altLang="en-US"/>
          </a:p>
        </p:txBody>
      </p:sp>
      <p:sp>
        <p:nvSpPr>
          <p:cNvPr id="4" name="Rectangle 6"/>
          <p:cNvSpPr>
            <a:spLocks noGrp="1" noChangeArrowheads="1"/>
          </p:cNvSpPr>
          <p:nvPr>
            <p:ph type="sldNum" sz="quarter" idx="12"/>
          </p:nvPr>
        </p:nvSpPr>
        <p:spPr>
          <a:ln/>
        </p:spPr>
        <p:txBody>
          <a:bodyPr/>
          <a:lstStyle>
            <a:lvl1pPr>
              <a:defRPr/>
            </a:lvl1pPr>
          </a:lstStyle>
          <a:p>
            <a:fld id="{15743DDB-7EF2-E243-BF55-DD4B25178E87}" type="slidenum">
              <a:rPr lang="en-US" altLang="en-US"/>
              <a:pPr/>
              <a:t>‹#›</a:t>
            </a:fld>
            <a:endParaRPr lang="en-US" altLang="en-US"/>
          </a:p>
        </p:txBody>
      </p:sp>
    </p:spTree>
    <p:extLst>
      <p:ext uri="{BB962C8B-B14F-4D97-AF65-F5344CB8AC3E}">
        <p14:creationId xmlns:p14="http://schemas.microsoft.com/office/powerpoint/2010/main" val="3622057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ltLang="en-US"/>
          </a:p>
        </p:txBody>
      </p:sp>
      <p:sp>
        <p:nvSpPr>
          <p:cNvPr id="6" name="Rectangle 5"/>
          <p:cNvSpPr>
            <a:spLocks noGrp="1" noChangeArrowheads="1"/>
          </p:cNvSpPr>
          <p:nvPr>
            <p:ph type="ftr" sz="quarter" idx="11"/>
          </p:nvPr>
        </p:nvSpPr>
        <p:spPr>
          <a:ln/>
        </p:spPr>
        <p:txBody>
          <a:bodyPr/>
          <a:lstStyle>
            <a:lvl1pPr>
              <a:defRPr/>
            </a:lvl1pPr>
          </a:lstStyle>
          <a:p>
            <a:endParaRPr lang="en-US" altLang="en-US"/>
          </a:p>
        </p:txBody>
      </p:sp>
      <p:sp>
        <p:nvSpPr>
          <p:cNvPr id="7" name="Rectangle 6"/>
          <p:cNvSpPr>
            <a:spLocks noGrp="1" noChangeArrowheads="1"/>
          </p:cNvSpPr>
          <p:nvPr>
            <p:ph type="sldNum" sz="quarter" idx="12"/>
          </p:nvPr>
        </p:nvSpPr>
        <p:spPr>
          <a:ln/>
        </p:spPr>
        <p:txBody>
          <a:bodyPr/>
          <a:lstStyle>
            <a:lvl1pPr>
              <a:defRPr/>
            </a:lvl1pPr>
          </a:lstStyle>
          <a:p>
            <a:fld id="{E6685921-CDFB-F443-8502-C35095346B86}" type="slidenum">
              <a:rPr lang="en-US" altLang="en-US"/>
              <a:pPr/>
              <a:t>‹#›</a:t>
            </a:fld>
            <a:endParaRPr lang="en-US" altLang="en-US"/>
          </a:p>
        </p:txBody>
      </p:sp>
    </p:spTree>
    <p:extLst>
      <p:ext uri="{BB962C8B-B14F-4D97-AF65-F5344CB8AC3E}">
        <p14:creationId xmlns:p14="http://schemas.microsoft.com/office/powerpoint/2010/main" val="1623233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ltLang="en-US"/>
          </a:p>
        </p:txBody>
      </p:sp>
      <p:sp>
        <p:nvSpPr>
          <p:cNvPr id="6" name="Rectangle 5"/>
          <p:cNvSpPr>
            <a:spLocks noGrp="1" noChangeArrowheads="1"/>
          </p:cNvSpPr>
          <p:nvPr>
            <p:ph type="ftr" sz="quarter" idx="11"/>
          </p:nvPr>
        </p:nvSpPr>
        <p:spPr>
          <a:ln/>
        </p:spPr>
        <p:txBody>
          <a:bodyPr/>
          <a:lstStyle>
            <a:lvl1pPr>
              <a:defRPr/>
            </a:lvl1pPr>
          </a:lstStyle>
          <a:p>
            <a:endParaRPr lang="en-US" altLang="en-US"/>
          </a:p>
        </p:txBody>
      </p:sp>
      <p:sp>
        <p:nvSpPr>
          <p:cNvPr id="7" name="Rectangle 6"/>
          <p:cNvSpPr>
            <a:spLocks noGrp="1" noChangeArrowheads="1"/>
          </p:cNvSpPr>
          <p:nvPr>
            <p:ph type="sldNum" sz="quarter" idx="12"/>
          </p:nvPr>
        </p:nvSpPr>
        <p:spPr>
          <a:ln/>
        </p:spPr>
        <p:txBody>
          <a:bodyPr/>
          <a:lstStyle>
            <a:lvl1pPr>
              <a:defRPr/>
            </a:lvl1pPr>
          </a:lstStyle>
          <a:p>
            <a:fld id="{C78D946A-6C73-CC4E-944D-F7B201FD10BE}" type="slidenum">
              <a:rPr lang="en-US" altLang="en-US"/>
              <a:pPr/>
              <a:t>‹#›</a:t>
            </a:fld>
            <a:endParaRPr lang="en-US" altLang="en-US"/>
          </a:p>
        </p:txBody>
      </p:sp>
    </p:spTree>
    <p:extLst>
      <p:ext uri="{BB962C8B-B14F-4D97-AF65-F5344CB8AC3E}">
        <p14:creationId xmlns:p14="http://schemas.microsoft.com/office/powerpoint/2010/main" val="5131743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gs>
            <a:gs pos="74000">
              <a:schemeClr val="accent1">
                <a:lumMod val="45000"/>
                <a:lumOff val="55000"/>
              </a:schemeClr>
            </a:gs>
            <a:gs pos="83000">
              <a:schemeClr val="accent1">
                <a:lumMod val="45000"/>
                <a:lumOff val="55000"/>
              </a:schemeClr>
            </a:gs>
            <a:gs pos="100000">
              <a:schemeClr val="accent1">
                <a:lumMod val="30000"/>
                <a:lumOff val="70000"/>
              </a:schemeClr>
            </a:gs>
          </a:gsLst>
          <a:lin ang="4200000" scaled="0"/>
          <a:tileRect/>
        </a:gradFill>
        <a:effectLst/>
      </p:bgPr>
    </p:bg>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74755"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rgbClr val="000000"/>
                </a:solidFill>
              </a:defRPr>
            </a:lvl1pPr>
          </a:lstStyle>
          <a:p>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rgbClr val="000000"/>
                </a:solidFill>
              </a:defRPr>
            </a:lvl1pPr>
          </a:lstStyle>
          <a:p>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defRPr>
            </a:lvl1pPr>
          </a:lstStyle>
          <a:p>
            <a:fld id="{99D4F9DA-4163-2948-B5D4-57007C37C8A2}"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681" r:id="rId1"/>
    <p:sldLayoutId id="2147484682" r:id="rId2"/>
    <p:sldLayoutId id="2147484683" r:id="rId3"/>
    <p:sldLayoutId id="2147484684" r:id="rId4"/>
    <p:sldLayoutId id="2147484685" r:id="rId5"/>
    <p:sldLayoutId id="2147484686" r:id="rId6"/>
    <p:sldLayoutId id="2147484687" r:id="rId7"/>
    <p:sldLayoutId id="2147484688" r:id="rId8"/>
    <p:sldLayoutId id="2147484689" r:id="rId9"/>
    <p:sldLayoutId id="2147484690" r:id="rId10"/>
    <p:sldLayoutId id="214748469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5" Type="http://schemas.openxmlformats.org/officeDocument/2006/relationships/image" Target="../media/image7.jpeg"/><Relationship Id="rId1" Type="http://schemas.openxmlformats.org/officeDocument/2006/relationships/slideLayout" Target="../slideLayouts/slideLayout7.xml"/><Relationship Id="rId2" Type="http://schemas.openxmlformats.org/officeDocument/2006/relationships/image" Target="../media/image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 Id="rId3"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 Id="rId3"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83513" y="241300"/>
            <a:ext cx="819150"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066" name="Rectangle 13"/>
          <p:cNvSpPr>
            <a:spLocks noGrp="1" noChangeArrowheads="1"/>
          </p:cNvSpPr>
          <p:nvPr>
            <p:ph type="ctrTitle"/>
          </p:nvPr>
        </p:nvSpPr>
        <p:spPr>
          <a:xfrm>
            <a:off x="609600" y="2351735"/>
            <a:ext cx="7772400" cy="1470025"/>
          </a:xfrm>
        </p:spPr>
        <p:txBody>
          <a:bodyPr/>
          <a:lstStyle/>
          <a:p>
            <a:r>
              <a:rPr lang="fr-FR" sz="3600" dirty="0" smtClean="0">
                <a:latin typeface="Times" charset="0"/>
                <a:ea typeface="Times" charset="0"/>
                <a:cs typeface="Times" charset="0"/>
              </a:rPr>
              <a:t>Rheumatic </a:t>
            </a:r>
            <a:r>
              <a:rPr lang="fr-FR" sz="3600" dirty="0" err="1" smtClean="0">
                <a:latin typeface="Times" charset="0"/>
                <a:ea typeface="Times" charset="0"/>
                <a:cs typeface="Times" charset="0"/>
              </a:rPr>
              <a:t>fever</a:t>
            </a:r>
            <a:r>
              <a:rPr lang="fr-FR" sz="3600" dirty="0" smtClean="0">
                <a:latin typeface="Times" charset="0"/>
                <a:ea typeface="Times" charset="0"/>
                <a:cs typeface="Times" charset="0"/>
              </a:rPr>
              <a:t/>
            </a:r>
            <a:br>
              <a:rPr lang="fr-FR" sz="3600" dirty="0" smtClean="0">
                <a:latin typeface="Times" charset="0"/>
                <a:ea typeface="Times" charset="0"/>
                <a:cs typeface="Times" charset="0"/>
              </a:rPr>
            </a:br>
            <a:r>
              <a:rPr lang="fr-FR" sz="3600" dirty="0" err="1" smtClean="0">
                <a:latin typeface="Times" charset="0"/>
                <a:ea typeface="Times" charset="0"/>
                <a:cs typeface="Times" charset="0"/>
              </a:rPr>
              <a:t>Infective</a:t>
            </a:r>
            <a:r>
              <a:rPr lang="fr-FR" sz="3600" dirty="0" smtClean="0">
                <a:latin typeface="Times" charset="0"/>
                <a:ea typeface="Times" charset="0"/>
                <a:cs typeface="Times" charset="0"/>
              </a:rPr>
              <a:t> </a:t>
            </a:r>
            <a:r>
              <a:rPr lang="fr-FR" sz="3600" dirty="0" err="1" smtClean="0">
                <a:latin typeface="Times" charset="0"/>
                <a:ea typeface="Times" charset="0"/>
                <a:cs typeface="Times" charset="0"/>
              </a:rPr>
              <a:t>endocarditis</a:t>
            </a:r>
            <a:r>
              <a:rPr lang="en-US" sz="3600" dirty="0" smtClean="0">
                <a:latin typeface="Times" charset="0"/>
                <a:ea typeface="Times" charset="0"/>
                <a:cs typeface="Times" charset="0"/>
              </a:rPr>
              <a:t> </a:t>
            </a:r>
            <a:endParaRPr lang="en-US" altLang="en-US" sz="3600" dirty="0">
              <a:latin typeface="Times" charset="0"/>
              <a:ea typeface="Times" charset="0"/>
              <a:cs typeface="Times" charset="0"/>
            </a:endParaRPr>
          </a:p>
        </p:txBody>
      </p:sp>
      <p:sp>
        <p:nvSpPr>
          <p:cNvPr id="88067" name="Rectangle 14"/>
          <p:cNvSpPr>
            <a:spLocks noGrp="1" noChangeArrowheads="1"/>
          </p:cNvSpPr>
          <p:nvPr>
            <p:ph type="subTitle" idx="1"/>
          </p:nvPr>
        </p:nvSpPr>
        <p:spPr>
          <a:xfrm>
            <a:off x="1428750" y="5105400"/>
            <a:ext cx="6400800" cy="1752600"/>
          </a:xfrm>
        </p:spPr>
        <p:txBody>
          <a:bodyPr/>
          <a:lstStyle/>
          <a:p>
            <a:pPr eaLnBrk="1" hangingPunct="1"/>
            <a:endParaRPr lang="x-none" altLang="en-US" sz="2800"/>
          </a:p>
          <a:p>
            <a:pPr eaLnBrk="1" hangingPunct="1"/>
            <a:endParaRPr lang="en-US" altLang="en-US" sz="2800"/>
          </a:p>
        </p:txBody>
      </p:sp>
      <p:sp>
        <p:nvSpPr>
          <p:cNvPr id="88068" name="TextBox 6"/>
          <p:cNvSpPr txBox="1">
            <a:spLocks noChangeArrowheads="1"/>
          </p:cNvSpPr>
          <p:nvPr/>
        </p:nvSpPr>
        <p:spPr bwMode="auto">
          <a:xfrm>
            <a:off x="114300" y="1228283"/>
            <a:ext cx="8763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2400" dirty="0" smtClean="0">
                <a:solidFill>
                  <a:srgbClr val="000000"/>
                </a:solidFill>
                <a:latin typeface="Times" charset="0"/>
                <a:ea typeface="Times" charset="0"/>
                <a:cs typeface="Times" charset="0"/>
              </a:rPr>
              <a:t>Internal medicine, IV year</a:t>
            </a:r>
            <a:endParaRPr lang="x-none" altLang="en-US" sz="2400" dirty="0">
              <a:solidFill>
                <a:srgbClr val="000000"/>
              </a:solidFill>
              <a:latin typeface="Times" charset="0"/>
              <a:ea typeface="Times" charset="0"/>
              <a:cs typeface="Times" charset="0"/>
            </a:endParaRPr>
          </a:p>
        </p:txBody>
      </p:sp>
      <p:sp>
        <p:nvSpPr>
          <p:cNvPr id="88069" name="Title 1"/>
          <p:cNvSpPr txBox="1">
            <a:spLocks/>
          </p:cNvSpPr>
          <p:nvPr/>
        </p:nvSpPr>
        <p:spPr bwMode="auto">
          <a:xfrm>
            <a:off x="1066800" y="4648200"/>
            <a:ext cx="685800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2800" dirty="0" smtClean="0">
                <a:latin typeface="Times" charset="0"/>
                <a:ea typeface="Times" charset="0"/>
                <a:cs typeface="Times" charset="0"/>
              </a:rPr>
              <a:t>Asst. prof. </a:t>
            </a:r>
            <a:r>
              <a:rPr lang="en-US" altLang="en-US" sz="2800" dirty="0" err="1" smtClean="0">
                <a:latin typeface="Times" charset="0"/>
                <a:ea typeface="Times" charset="0"/>
                <a:cs typeface="Times" charset="0"/>
              </a:rPr>
              <a:t>Miodrag</a:t>
            </a:r>
            <a:r>
              <a:rPr lang="en-US" altLang="en-US" sz="2800" dirty="0" smtClean="0">
                <a:latin typeface="Times" charset="0"/>
                <a:ea typeface="Times" charset="0"/>
                <a:cs typeface="Times" charset="0"/>
              </a:rPr>
              <a:t> Sreckovic</a:t>
            </a:r>
            <a:endParaRPr lang="en-US" altLang="en-US" sz="2800" dirty="0">
              <a:latin typeface="Times" charset="0"/>
              <a:ea typeface="Times" charset="0"/>
              <a:cs typeface="Times" charset="0"/>
            </a:endParaRPr>
          </a:p>
        </p:txBody>
      </p:sp>
      <p:sp>
        <p:nvSpPr>
          <p:cNvPr id="88070" name="TextBox 6"/>
          <p:cNvSpPr txBox="1">
            <a:spLocks noChangeArrowheads="1"/>
          </p:cNvSpPr>
          <p:nvPr/>
        </p:nvSpPr>
        <p:spPr bwMode="auto">
          <a:xfrm>
            <a:off x="3429744" y="1680870"/>
            <a:ext cx="19543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sr-Latn-CS" sz="1800" dirty="0" smtClean="0">
                <a:latin typeface="Times" charset="0"/>
                <a:ea typeface="Times" charset="0"/>
                <a:cs typeface="Times" charset="0"/>
              </a:rPr>
              <a:t>Fifth week lectures</a:t>
            </a:r>
            <a:endParaRPr lang="en-US" altLang="sr-Latn-CS" sz="1800" dirty="0">
              <a:latin typeface="Times" charset="0"/>
              <a:ea typeface="Times" charset="0"/>
              <a:cs typeface="Times"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4525963"/>
          </a:xfrm>
        </p:spPr>
        <p:txBody>
          <a:bodyPr/>
          <a:lstStyle/>
          <a:p>
            <a:pPr marL="0" indent="0" algn="just">
              <a:buNone/>
            </a:pPr>
            <a:r>
              <a:rPr lang="en-US" sz="2800" dirty="0">
                <a:latin typeface="Times" charset="0"/>
                <a:ea typeface="Times" charset="0"/>
                <a:cs typeface="Times" charset="0"/>
              </a:rPr>
              <a:t>ARF is a systemic inflammatory autoimmune reaction that appears 2–4 weeks after GAS pharyngitis with major manifestations including </a:t>
            </a:r>
            <a:r>
              <a:rPr lang="en-US" sz="2800" b="1" dirty="0" err="1">
                <a:latin typeface="Times" charset="0"/>
                <a:ea typeface="Times" charset="0"/>
                <a:cs typeface="Times" charset="0"/>
              </a:rPr>
              <a:t>carditis</a:t>
            </a:r>
            <a:r>
              <a:rPr lang="en-US" sz="2800" dirty="0">
                <a:latin typeface="Times" charset="0"/>
                <a:ea typeface="Times" charset="0"/>
                <a:cs typeface="Times" charset="0"/>
              </a:rPr>
              <a:t> (50–78</a:t>
            </a:r>
            <a:r>
              <a:rPr lang="en-US" sz="2800" dirty="0" smtClean="0">
                <a:latin typeface="Times" charset="0"/>
                <a:ea typeface="Times" charset="0"/>
                <a:cs typeface="Times" charset="0"/>
              </a:rPr>
              <a:t>%), </a:t>
            </a:r>
            <a:r>
              <a:rPr lang="en-US" sz="2800" b="1" dirty="0">
                <a:latin typeface="Times" charset="0"/>
                <a:ea typeface="Times" charset="0"/>
                <a:cs typeface="Times" charset="0"/>
              </a:rPr>
              <a:t>arthritis</a:t>
            </a:r>
            <a:r>
              <a:rPr lang="en-US" sz="2800" dirty="0">
                <a:latin typeface="Times" charset="0"/>
                <a:ea typeface="Times" charset="0"/>
                <a:cs typeface="Times" charset="0"/>
              </a:rPr>
              <a:t> (35–88</a:t>
            </a:r>
            <a:r>
              <a:rPr lang="en-US" sz="2800" dirty="0" smtClean="0">
                <a:latin typeface="Times" charset="0"/>
                <a:ea typeface="Times" charset="0"/>
                <a:cs typeface="Times" charset="0"/>
              </a:rPr>
              <a:t>%), </a:t>
            </a:r>
            <a:r>
              <a:rPr lang="en-US" sz="2800" b="1" dirty="0">
                <a:latin typeface="Times" charset="0"/>
                <a:ea typeface="Times" charset="0"/>
                <a:cs typeface="Times" charset="0"/>
              </a:rPr>
              <a:t>erythema </a:t>
            </a:r>
            <a:r>
              <a:rPr lang="en-US" sz="2800" b="1" dirty="0" err="1">
                <a:latin typeface="Times" charset="0"/>
                <a:ea typeface="Times" charset="0"/>
                <a:cs typeface="Times" charset="0"/>
              </a:rPr>
              <a:t>marginatum</a:t>
            </a:r>
            <a:r>
              <a:rPr lang="en-US" sz="2800" b="1" dirty="0">
                <a:latin typeface="Times" charset="0"/>
                <a:ea typeface="Times" charset="0"/>
                <a:cs typeface="Times" charset="0"/>
              </a:rPr>
              <a:t> </a:t>
            </a:r>
            <a:r>
              <a:rPr lang="en-US" sz="2800" dirty="0">
                <a:latin typeface="Times" charset="0"/>
                <a:ea typeface="Times" charset="0"/>
                <a:cs typeface="Times" charset="0"/>
              </a:rPr>
              <a:t>(&lt;6</a:t>
            </a:r>
            <a:r>
              <a:rPr lang="en-US" sz="2800" dirty="0" smtClean="0">
                <a:latin typeface="Times" charset="0"/>
                <a:ea typeface="Times" charset="0"/>
                <a:cs typeface="Times" charset="0"/>
              </a:rPr>
              <a:t>%), </a:t>
            </a:r>
            <a:r>
              <a:rPr lang="en-US" sz="2800" dirty="0">
                <a:latin typeface="Times" charset="0"/>
                <a:ea typeface="Times" charset="0"/>
                <a:cs typeface="Times" charset="0"/>
              </a:rPr>
              <a:t>and </a:t>
            </a:r>
            <a:r>
              <a:rPr lang="en-US" sz="2800" b="1" dirty="0">
                <a:latin typeface="Times" charset="0"/>
                <a:ea typeface="Times" charset="0"/>
                <a:cs typeface="Times" charset="0"/>
              </a:rPr>
              <a:t>subcutaneous nodules </a:t>
            </a:r>
            <a:r>
              <a:rPr lang="en-US" sz="2800" dirty="0">
                <a:latin typeface="Times" charset="0"/>
                <a:ea typeface="Times" charset="0"/>
                <a:cs typeface="Times" charset="0"/>
              </a:rPr>
              <a:t>(&lt;1–13</a:t>
            </a:r>
            <a:r>
              <a:rPr lang="en-US" sz="2800" dirty="0" smtClean="0">
                <a:latin typeface="Times" charset="0"/>
                <a:ea typeface="Times" charset="0"/>
                <a:cs typeface="Times" charset="0"/>
              </a:rPr>
              <a:t>%). </a:t>
            </a:r>
            <a:r>
              <a:rPr lang="en-US" sz="2800" dirty="0">
                <a:latin typeface="Times" charset="0"/>
                <a:ea typeface="Times" charset="0"/>
                <a:cs typeface="Times" charset="0"/>
              </a:rPr>
              <a:t>Additionally, 2–19</a:t>
            </a:r>
            <a:r>
              <a:rPr lang="en-US" sz="2800" dirty="0" smtClean="0">
                <a:latin typeface="Times" charset="0"/>
                <a:ea typeface="Times" charset="0"/>
                <a:cs typeface="Times" charset="0"/>
              </a:rPr>
              <a:t>% </a:t>
            </a:r>
            <a:r>
              <a:rPr lang="en-US" sz="2800" dirty="0">
                <a:latin typeface="Times" charset="0"/>
                <a:ea typeface="Times" charset="0"/>
                <a:cs typeface="Times" charset="0"/>
              </a:rPr>
              <a:t>of patients present with </a:t>
            </a:r>
            <a:r>
              <a:rPr lang="en-US" sz="2800" b="1" dirty="0" err="1">
                <a:latin typeface="Times" charset="0"/>
                <a:ea typeface="Times" charset="0"/>
                <a:cs typeface="Times" charset="0"/>
              </a:rPr>
              <a:t>Sydenhams</a:t>
            </a:r>
            <a:r>
              <a:rPr lang="en-US" sz="2800" b="1" dirty="0">
                <a:latin typeface="Times" charset="0"/>
                <a:ea typeface="Times" charset="0"/>
                <a:cs typeface="Times" charset="0"/>
              </a:rPr>
              <a:t>’ chorea</a:t>
            </a:r>
            <a:r>
              <a:rPr lang="en-US" sz="2800" dirty="0">
                <a:latin typeface="Times" charset="0"/>
                <a:ea typeface="Times" charset="0"/>
                <a:cs typeface="Times" charset="0"/>
              </a:rPr>
              <a:t>, a neurological condition characterized by involuntary movements and behavioral </a:t>
            </a:r>
            <a:r>
              <a:rPr lang="en-US" sz="2800" dirty="0" smtClean="0">
                <a:latin typeface="Times" charset="0"/>
                <a:ea typeface="Times" charset="0"/>
                <a:cs typeface="Times" charset="0"/>
              </a:rPr>
              <a:t>changes. </a:t>
            </a:r>
          </a:p>
          <a:p>
            <a:pPr marL="0" indent="0" algn="just">
              <a:buNone/>
            </a:pPr>
            <a:endParaRPr lang="en-US" sz="2800" dirty="0">
              <a:latin typeface="Times" charset="0"/>
              <a:ea typeface="Times" charset="0"/>
              <a:cs typeface="Times" charset="0"/>
            </a:endParaRPr>
          </a:p>
          <a:p>
            <a:pPr marL="0" indent="0" algn="just">
              <a:buNone/>
            </a:pPr>
            <a:r>
              <a:rPr lang="en-US" sz="2800" dirty="0" smtClean="0">
                <a:latin typeface="Times" charset="0"/>
                <a:ea typeface="Times" charset="0"/>
                <a:cs typeface="Times" charset="0"/>
              </a:rPr>
              <a:t>Minor </a:t>
            </a:r>
            <a:r>
              <a:rPr lang="en-US" sz="2800" dirty="0">
                <a:latin typeface="Times" charset="0"/>
                <a:ea typeface="Times" charset="0"/>
                <a:cs typeface="Times" charset="0"/>
              </a:rPr>
              <a:t>manifestations include PR prolongation, less severe joint manifestations, fever, and elevated inflammatory </a:t>
            </a:r>
            <a:r>
              <a:rPr lang="en-US" sz="2800" dirty="0" smtClean="0">
                <a:latin typeface="Times" charset="0"/>
                <a:ea typeface="Times" charset="0"/>
                <a:cs typeface="Times" charset="0"/>
              </a:rPr>
              <a:t>markers.</a:t>
            </a:r>
            <a:endParaRPr lang="en-US" sz="2800" dirty="0">
              <a:latin typeface="Times" charset="0"/>
              <a:ea typeface="Times" charset="0"/>
              <a:cs typeface="Times" charset="0"/>
            </a:endParaRPr>
          </a:p>
        </p:txBody>
      </p:sp>
      <p:sp>
        <p:nvSpPr>
          <p:cNvPr id="4" name="Rectangle 3"/>
          <p:cNvSpPr/>
          <p:nvPr/>
        </p:nvSpPr>
        <p:spPr>
          <a:xfrm>
            <a:off x="433386" y="5867400"/>
            <a:ext cx="8253413" cy="646331"/>
          </a:xfrm>
          <a:prstGeom prst="rect">
            <a:avLst/>
          </a:prstGeom>
        </p:spPr>
        <p:txBody>
          <a:bodyPr wrap="square">
            <a:spAutoFit/>
          </a:bodyPr>
          <a:lstStyle/>
          <a:p>
            <a:r>
              <a:rPr lang="en-US" smtClean="0">
                <a:solidFill>
                  <a:srgbClr val="303030"/>
                </a:solidFill>
                <a:latin typeface="Cambria" charset="0"/>
              </a:rPr>
              <a:t>6. </a:t>
            </a:r>
            <a:r>
              <a:rPr lang="en-US" dirty="0" err="1" smtClean="0">
                <a:solidFill>
                  <a:srgbClr val="303030"/>
                </a:solidFill>
                <a:latin typeface="Cambria" charset="0"/>
              </a:rPr>
              <a:t>Seckeler</a:t>
            </a:r>
            <a:r>
              <a:rPr lang="en-US" dirty="0" smtClean="0">
                <a:solidFill>
                  <a:srgbClr val="303030"/>
                </a:solidFill>
                <a:latin typeface="Cambria" charset="0"/>
              </a:rPr>
              <a:t> </a:t>
            </a:r>
            <a:r>
              <a:rPr lang="en-US" dirty="0">
                <a:solidFill>
                  <a:srgbClr val="303030"/>
                </a:solidFill>
                <a:latin typeface="Cambria" charset="0"/>
              </a:rPr>
              <a:t>MD, Hoke TR. The worldwide epidemiology of acute rheumatic fever and rheumatic heart disease. </a:t>
            </a:r>
            <a:r>
              <a:rPr lang="en-US" i="1" dirty="0" err="1">
                <a:solidFill>
                  <a:srgbClr val="303030"/>
                </a:solidFill>
                <a:latin typeface="Cambria" charset="0"/>
              </a:rPr>
              <a:t>Clin</a:t>
            </a:r>
            <a:r>
              <a:rPr lang="en-US" i="1" dirty="0">
                <a:solidFill>
                  <a:srgbClr val="303030"/>
                </a:solidFill>
                <a:latin typeface="Cambria" charset="0"/>
              </a:rPr>
              <a:t> </a:t>
            </a:r>
            <a:r>
              <a:rPr lang="en-US" i="1" dirty="0" err="1">
                <a:solidFill>
                  <a:srgbClr val="303030"/>
                </a:solidFill>
                <a:latin typeface="Cambria" charset="0"/>
              </a:rPr>
              <a:t>Epidemiol</a:t>
            </a:r>
            <a:r>
              <a:rPr lang="en-US" i="1" dirty="0">
                <a:solidFill>
                  <a:srgbClr val="303030"/>
                </a:solidFill>
                <a:latin typeface="Cambria" charset="0"/>
              </a:rPr>
              <a:t>. </a:t>
            </a:r>
            <a:r>
              <a:rPr lang="en-US" dirty="0">
                <a:solidFill>
                  <a:srgbClr val="303030"/>
                </a:solidFill>
                <a:latin typeface="Cambria" charset="0"/>
              </a:rPr>
              <a:t>2011;3:67–84.</a:t>
            </a:r>
            <a:endParaRPr lang="en-US" dirty="0"/>
          </a:p>
        </p:txBody>
      </p:sp>
    </p:spTree>
    <p:extLst>
      <p:ext uri="{BB962C8B-B14F-4D97-AF65-F5344CB8AC3E}">
        <p14:creationId xmlns:p14="http://schemas.microsoft.com/office/powerpoint/2010/main" val="5564962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AutoShape 2"/>
          <p:cNvSpPr>
            <a:spLocks noGrp="1" noChangeArrowheads="1"/>
          </p:cNvSpPr>
          <p:nvPr>
            <p:ph type="title" idx="4294967295"/>
          </p:nvPr>
        </p:nvSpPr>
        <p:spPr>
          <a:xfrm>
            <a:off x="0" y="285750"/>
            <a:ext cx="9144000" cy="1343050"/>
          </a:xfrm>
        </p:spPr>
        <p:txBody>
          <a:bodyPr/>
          <a:lstStyle/>
          <a:p>
            <a:r>
              <a:rPr lang="en-US" sz="2800" b="1" dirty="0" smtClean="0">
                <a:solidFill>
                  <a:srgbClr val="339933"/>
                </a:solidFill>
              </a:rPr>
              <a:t/>
            </a:r>
            <a:br>
              <a:rPr lang="en-US" sz="2800" b="1" dirty="0" smtClean="0">
                <a:solidFill>
                  <a:srgbClr val="339933"/>
                </a:solidFill>
              </a:rPr>
            </a:br>
            <a:r>
              <a:rPr lang="en-US" sz="2800" b="1" u="sng" dirty="0" smtClean="0">
                <a:solidFill>
                  <a:schemeClr val="tx1"/>
                </a:solidFill>
                <a:latin typeface="Times" charset="0"/>
                <a:ea typeface="Times" charset="0"/>
                <a:cs typeface="Times" charset="0"/>
              </a:rPr>
              <a:t>Revised </a:t>
            </a:r>
            <a:r>
              <a:rPr lang="en-US" sz="2800" b="1" u="sng" dirty="0" smtClean="0">
                <a:solidFill>
                  <a:schemeClr val="tx1"/>
                </a:solidFill>
                <a:latin typeface="Times" charset="0"/>
                <a:ea typeface="Times" charset="0"/>
                <a:cs typeface="Times" charset="0"/>
              </a:rPr>
              <a:t>Jones criteria, Updated 2015</a:t>
            </a:r>
            <a:br>
              <a:rPr lang="en-US" sz="2800" b="1" u="sng" dirty="0" smtClean="0">
                <a:solidFill>
                  <a:schemeClr val="tx1"/>
                </a:solidFill>
                <a:latin typeface="Times" charset="0"/>
                <a:ea typeface="Times" charset="0"/>
                <a:cs typeface="Times" charset="0"/>
              </a:rPr>
            </a:br>
            <a:r>
              <a:rPr lang="en-US" sz="2800" b="1" dirty="0" smtClean="0">
                <a:solidFill>
                  <a:schemeClr val="tx1"/>
                </a:solidFill>
                <a:latin typeface="Times" charset="0"/>
                <a:ea typeface="Times" charset="0"/>
                <a:cs typeface="Times" charset="0"/>
              </a:rPr>
              <a:t/>
            </a:r>
            <a:br>
              <a:rPr lang="en-US" sz="2800" b="1" dirty="0" smtClean="0">
                <a:solidFill>
                  <a:schemeClr val="tx1"/>
                </a:solidFill>
                <a:latin typeface="Times" charset="0"/>
                <a:ea typeface="Times" charset="0"/>
                <a:cs typeface="Times" charset="0"/>
              </a:rPr>
            </a:br>
            <a:endParaRPr lang="en-US" sz="2800" b="1" u="sng" dirty="0" smtClean="0">
              <a:solidFill>
                <a:schemeClr val="tx1"/>
              </a:solidFill>
              <a:latin typeface="Times" charset="0"/>
              <a:ea typeface="Times" charset="0"/>
              <a:cs typeface="Times" charset="0"/>
            </a:endParaRPr>
          </a:p>
        </p:txBody>
      </p:sp>
      <p:graphicFrame>
        <p:nvGraphicFramePr>
          <p:cNvPr id="11282" name="Group 18"/>
          <p:cNvGraphicFramePr>
            <a:graphicFrameLocks noGrp="1"/>
          </p:cNvGraphicFramePr>
          <p:nvPr>
            <p:extLst>
              <p:ext uri="{D42A27DB-BD31-4B8C-83A1-F6EECF244321}">
                <p14:modId xmlns:p14="http://schemas.microsoft.com/office/powerpoint/2010/main" val="925313698"/>
              </p:ext>
            </p:extLst>
          </p:nvPr>
        </p:nvGraphicFramePr>
        <p:xfrm>
          <a:off x="142814" y="1412776"/>
          <a:ext cx="8821674" cy="5226630"/>
        </p:xfrm>
        <a:graphic>
          <a:graphicData uri="http://schemas.openxmlformats.org/drawingml/2006/table">
            <a:tbl>
              <a:tblPr rtl="1"/>
              <a:tblGrid>
                <a:gridCol w="2568478"/>
                <a:gridCol w="3818074"/>
                <a:gridCol w="2435122"/>
              </a:tblGrid>
              <a:tr h="780906">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2400" b="0" dirty="0" smtClean="0">
                          <a:solidFill>
                            <a:schemeClr val="tx1"/>
                          </a:solidFill>
                          <a:latin typeface="Times" charset="0"/>
                          <a:ea typeface="Times" charset="0"/>
                          <a:cs typeface="Times" charset="0"/>
                        </a:rPr>
                        <a:t> Evidence of </a:t>
                      </a:r>
                      <a:r>
                        <a:rPr lang="en-US" sz="2400" b="0" dirty="0" smtClean="0">
                          <a:solidFill>
                            <a:schemeClr val="tx1"/>
                          </a:solidFill>
                          <a:latin typeface="Times" charset="0"/>
                          <a:ea typeface="Times" charset="0"/>
                          <a:cs typeface="Times" charset="0"/>
                        </a:rPr>
                        <a:t>   preceding </a:t>
                      </a:r>
                      <a:r>
                        <a:rPr lang="en-US" sz="2400" b="0" dirty="0" smtClean="0">
                          <a:solidFill>
                            <a:schemeClr val="tx1"/>
                          </a:solidFill>
                          <a:latin typeface="Times" charset="0"/>
                          <a:ea typeface="Times" charset="0"/>
                          <a:cs typeface="Times" charset="0"/>
                        </a:rPr>
                        <a:t>GAS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lang="en-US" sz="2400" b="0" dirty="0" smtClean="0">
                          <a:solidFill>
                            <a:schemeClr val="tx1"/>
                          </a:solidFill>
                          <a:latin typeface="Times" charset="0"/>
                          <a:ea typeface="Times" charset="0"/>
                          <a:cs typeface="Times" charset="0"/>
                        </a:rPr>
                        <a:t>Minor </a:t>
                      </a:r>
                      <a:endParaRPr kumimoji="0" lang="en-US" sz="2400" b="0" i="0" u="none" strike="noStrike" cap="none" normalizeH="0" baseline="0" dirty="0" smtClean="0">
                        <a:ln>
                          <a:noFill/>
                        </a:ln>
                        <a:solidFill>
                          <a:schemeClr val="tx1"/>
                        </a:solidFill>
                        <a:effectLst/>
                        <a:latin typeface="Times" charset="0"/>
                        <a:ea typeface="Times" charset="0"/>
                        <a:cs typeface="Times"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lang="en-US" sz="2400" b="1" dirty="0" smtClean="0">
                          <a:solidFill>
                            <a:schemeClr val="tx1"/>
                          </a:solidFill>
                          <a:latin typeface="Times" charset="0"/>
                          <a:ea typeface="Times" charset="0"/>
                          <a:cs typeface="Times" charset="0"/>
                        </a:rPr>
                        <a:t>Major </a:t>
                      </a:r>
                      <a:endParaRPr kumimoji="0" lang="en-US" sz="2400" b="1" i="0" u="none" strike="noStrike" cap="none" normalizeH="0" baseline="0" dirty="0" smtClean="0">
                        <a:ln>
                          <a:noFill/>
                        </a:ln>
                        <a:solidFill>
                          <a:schemeClr val="tx1"/>
                        </a:solidFill>
                        <a:effectLst/>
                        <a:latin typeface="Times" charset="0"/>
                        <a:ea typeface="Times" charset="0"/>
                        <a:cs typeface="Times"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03670">
                <a:tc>
                  <a:txBody>
                    <a:bodyPr/>
                    <a:lstStyle/>
                    <a:p>
                      <a:pPr marL="0" lvl="0" indent="0" algn="l" fontAlgn="base">
                        <a:lnSpc>
                          <a:spcPct val="100000"/>
                        </a:lnSpc>
                        <a:spcBef>
                          <a:spcPts val="0"/>
                        </a:spcBef>
                        <a:spcAft>
                          <a:spcPts val="0"/>
                        </a:spcAft>
                        <a:buClrTx/>
                        <a:buSzTx/>
                        <a:buNone/>
                      </a:pPr>
                      <a:r>
                        <a:rPr lang="en-US" sz="2400" b="0" dirty="0" smtClean="0">
                          <a:solidFill>
                            <a:schemeClr val="tx1"/>
                          </a:solidFill>
                          <a:latin typeface="Times" charset="0"/>
                          <a:ea typeface="Times" charset="0"/>
                          <a:cs typeface="Times" charset="0"/>
                        </a:rPr>
                        <a:t>Positive throat culture for streptococci</a:t>
                      </a:r>
                    </a:p>
                    <a:p>
                      <a:pPr marL="0" lvl="0" indent="0" algn="l" fontAlgn="base">
                        <a:lnSpc>
                          <a:spcPct val="100000"/>
                        </a:lnSpc>
                        <a:spcBef>
                          <a:spcPts val="0"/>
                        </a:spcBef>
                        <a:spcAft>
                          <a:spcPts val="0"/>
                        </a:spcAft>
                        <a:buClrTx/>
                        <a:buSzTx/>
                        <a:buFontTx/>
                        <a:buNone/>
                      </a:pPr>
                      <a:r>
                        <a:rPr lang="en-US" sz="2400" b="0" dirty="0" smtClean="0">
                          <a:solidFill>
                            <a:schemeClr val="tx1"/>
                          </a:solidFill>
                          <a:latin typeface="Times" charset="0"/>
                          <a:ea typeface="Times" charset="0"/>
                          <a:cs typeface="Times" charset="0"/>
                        </a:rPr>
                        <a:t>Or rapid streptococcal antigen test</a:t>
                      </a:r>
                    </a:p>
                    <a:p>
                      <a:pPr marL="0" lvl="0" indent="0" algn="l" fontAlgn="base">
                        <a:lnSpc>
                          <a:spcPct val="100000"/>
                        </a:lnSpc>
                        <a:spcBef>
                          <a:spcPts val="0"/>
                        </a:spcBef>
                        <a:spcAft>
                          <a:spcPts val="0"/>
                        </a:spcAft>
                        <a:buClrTx/>
                        <a:buSzTx/>
                        <a:buFontTx/>
                        <a:buNone/>
                      </a:pPr>
                      <a:endParaRPr lang="en-US" sz="2400" b="0" dirty="0" smtClean="0">
                        <a:solidFill>
                          <a:schemeClr val="tx1"/>
                        </a:solidFill>
                        <a:latin typeface="Times" charset="0"/>
                        <a:ea typeface="Times" charset="0"/>
                        <a:cs typeface="Times" charset="0"/>
                      </a:endParaRPr>
                    </a:p>
                    <a:p>
                      <a:pPr marL="0" lvl="0" indent="0" algn="l" fontAlgn="base">
                        <a:lnSpc>
                          <a:spcPct val="100000"/>
                        </a:lnSpc>
                        <a:spcBef>
                          <a:spcPts val="0"/>
                        </a:spcBef>
                        <a:spcAft>
                          <a:spcPts val="0"/>
                        </a:spcAft>
                        <a:buClrTx/>
                        <a:buSzTx/>
                        <a:buFontTx/>
                        <a:buNone/>
                      </a:pPr>
                      <a:r>
                        <a:rPr lang="en-US" sz="2400" b="0" dirty="0" smtClean="0">
                          <a:solidFill>
                            <a:schemeClr val="tx1"/>
                          </a:solidFill>
                          <a:latin typeface="Times" charset="0"/>
                          <a:ea typeface="Times" charset="0"/>
                          <a:cs typeface="Times" charset="0"/>
                        </a:rPr>
                        <a:t>Elevated or increasing ASOT</a:t>
                      </a:r>
                    </a:p>
                    <a:p>
                      <a:pPr marL="0" lvl="0" indent="0" algn="l" fontAlgn="base">
                        <a:lnSpc>
                          <a:spcPct val="100000"/>
                        </a:lnSpc>
                        <a:spcBef>
                          <a:spcPts val="0"/>
                        </a:spcBef>
                        <a:spcAft>
                          <a:spcPts val="0"/>
                        </a:spcAft>
                        <a:buClrTx/>
                        <a:buSzTx/>
                        <a:buFontTx/>
                        <a:buNone/>
                      </a:pPr>
                      <a:endParaRPr lang="en-US" sz="2400" b="0" dirty="0" smtClean="0">
                        <a:solidFill>
                          <a:schemeClr val="tx1"/>
                        </a:solidFill>
                        <a:latin typeface="Times" charset="0"/>
                        <a:ea typeface="Times" charset="0"/>
                        <a:cs typeface="Times"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0" i="0" dirty="0" smtClean="0">
                          <a:solidFill>
                            <a:schemeClr val="tx1"/>
                          </a:solidFill>
                          <a:latin typeface="Times" charset="0"/>
                          <a:ea typeface="Times" charset="0"/>
                          <a:cs typeface="Times" charset="0"/>
                        </a:rPr>
                        <a:t>* Clinical</a:t>
                      </a:r>
                      <a:r>
                        <a:rPr lang="en-US" sz="2400" b="0" i="0" baseline="0" dirty="0" smtClean="0">
                          <a:solidFill>
                            <a:schemeClr val="tx1"/>
                          </a:solidFill>
                          <a:latin typeface="Times" charset="0"/>
                          <a:ea typeface="Times" charset="0"/>
                          <a:cs typeface="Times" charset="0"/>
                        </a:rPr>
                        <a:t>  features:</a:t>
                      </a:r>
                    </a:p>
                    <a:p>
                      <a:pPr marL="0" marR="0" indent="0" algn="l" defTabSz="914400" rtl="0" eaLnBrk="1" fontAlgn="auto" latinLnBrk="0" hangingPunct="1">
                        <a:lnSpc>
                          <a:spcPct val="100000"/>
                        </a:lnSpc>
                        <a:spcBef>
                          <a:spcPts val="0"/>
                        </a:spcBef>
                        <a:spcAft>
                          <a:spcPts val="0"/>
                        </a:spcAft>
                        <a:buClrTx/>
                        <a:buSzTx/>
                        <a:buFontTx/>
                        <a:buNone/>
                        <a:tabLst/>
                        <a:defRPr/>
                      </a:pPr>
                      <a:r>
                        <a:rPr lang="en-US" sz="2400" b="0" i="0" dirty="0" err="1" smtClean="0">
                          <a:solidFill>
                            <a:schemeClr val="tx1"/>
                          </a:solidFill>
                          <a:latin typeface="Times" charset="0"/>
                          <a:ea typeface="Times" charset="0"/>
                          <a:cs typeface="Times" charset="0"/>
                        </a:rPr>
                        <a:t>Arthralgia</a:t>
                      </a:r>
                      <a:endParaRPr lang="en-US" sz="2400" b="0" i="0" dirty="0" smtClean="0">
                        <a:solidFill>
                          <a:schemeClr val="tx1"/>
                        </a:solidFill>
                        <a:latin typeface="Times" charset="0"/>
                        <a:ea typeface="Times" charset="0"/>
                        <a:cs typeface="Times"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2400" b="0" i="0" dirty="0" smtClean="0">
                          <a:solidFill>
                            <a:schemeClr val="tx1"/>
                          </a:solidFill>
                          <a:latin typeface="Times" charset="0"/>
                          <a:ea typeface="Times" charset="0"/>
                          <a:cs typeface="Times" charset="0"/>
                        </a:rPr>
                        <a:t>Fever</a:t>
                      </a:r>
                    </a:p>
                    <a:p>
                      <a:pPr algn="l" eaLnBrk="1" hangingPunct="1">
                        <a:lnSpc>
                          <a:spcPct val="100000"/>
                        </a:lnSpc>
                        <a:spcBef>
                          <a:spcPts val="0"/>
                        </a:spcBef>
                        <a:spcAft>
                          <a:spcPts val="0"/>
                        </a:spcAft>
                        <a:buFontTx/>
                        <a:buNone/>
                      </a:pPr>
                      <a:endParaRPr lang="en-US" sz="2400" b="0" i="0" dirty="0" smtClean="0">
                        <a:solidFill>
                          <a:schemeClr val="tx1"/>
                        </a:solidFill>
                        <a:latin typeface="Times" charset="0"/>
                        <a:ea typeface="Times" charset="0"/>
                        <a:cs typeface="Times" charset="0"/>
                      </a:endParaRPr>
                    </a:p>
                    <a:p>
                      <a:pPr algn="l" eaLnBrk="1" hangingPunct="1">
                        <a:lnSpc>
                          <a:spcPct val="100000"/>
                        </a:lnSpc>
                        <a:spcBef>
                          <a:spcPts val="0"/>
                        </a:spcBef>
                        <a:spcAft>
                          <a:spcPts val="0"/>
                        </a:spcAft>
                        <a:buFontTx/>
                        <a:buNone/>
                      </a:pPr>
                      <a:r>
                        <a:rPr lang="en-US" sz="2400" b="0" i="0" dirty="0" smtClean="0">
                          <a:solidFill>
                            <a:schemeClr val="tx1"/>
                          </a:solidFill>
                          <a:latin typeface="Times" charset="0"/>
                          <a:ea typeface="Times" charset="0"/>
                          <a:cs typeface="Times" charset="0"/>
                        </a:rPr>
                        <a:t>* Laboratory features:</a:t>
                      </a:r>
                    </a:p>
                    <a:p>
                      <a:pPr marL="0" marR="0" indent="0" algn="l" defTabSz="914400" rtl="0" eaLnBrk="1" fontAlgn="auto" latinLnBrk="0" hangingPunct="1">
                        <a:lnSpc>
                          <a:spcPct val="100000"/>
                        </a:lnSpc>
                        <a:spcBef>
                          <a:spcPts val="0"/>
                        </a:spcBef>
                        <a:spcAft>
                          <a:spcPts val="0"/>
                        </a:spcAft>
                        <a:buClrTx/>
                        <a:buSzTx/>
                        <a:buFontTx/>
                        <a:buNone/>
                        <a:tabLst/>
                        <a:defRPr/>
                      </a:pPr>
                      <a:r>
                        <a:rPr lang="en-US" sz="2400" b="0" i="1" u="sng" dirty="0" smtClean="0">
                          <a:solidFill>
                            <a:schemeClr val="tx1"/>
                          </a:solidFill>
                          <a:latin typeface="Times" charset="0"/>
                          <a:ea typeface="Times" charset="0"/>
                          <a:cs typeface="Times" charset="0"/>
                        </a:rPr>
                        <a:t>elevated</a:t>
                      </a:r>
                      <a:r>
                        <a:rPr lang="en-US" sz="2400" b="0" u="sng" baseline="0" dirty="0" smtClean="0">
                          <a:solidFill>
                            <a:schemeClr val="tx1"/>
                          </a:solidFill>
                          <a:latin typeface="Times" charset="0"/>
                          <a:ea typeface="Times" charset="0"/>
                          <a:cs typeface="Times" charset="0"/>
                        </a:rPr>
                        <a:t> </a:t>
                      </a:r>
                      <a:r>
                        <a:rPr lang="en-US" sz="2400" b="0" u="sng" dirty="0" smtClean="0">
                          <a:solidFill>
                            <a:schemeClr val="tx1"/>
                          </a:solidFill>
                          <a:latin typeface="Times" charset="0"/>
                          <a:ea typeface="Times" charset="0"/>
                          <a:cs typeface="Times" charset="0"/>
                        </a:rPr>
                        <a:t>acute phase reactant</a:t>
                      </a:r>
                    </a:p>
                    <a:p>
                      <a:pPr marL="0" marR="0" indent="0" algn="l" defTabSz="914400" rtl="0" eaLnBrk="1" fontAlgn="auto" latinLnBrk="0" hangingPunct="1">
                        <a:lnSpc>
                          <a:spcPct val="100000"/>
                        </a:lnSpc>
                        <a:spcBef>
                          <a:spcPts val="0"/>
                        </a:spcBef>
                        <a:spcAft>
                          <a:spcPts val="0"/>
                        </a:spcAft>
                        <a:buClrTx/>
                        <a:buSzTx/>
                        <a:buFontTx/>
                        <a:buNone/>
                        <a:tabLst/>
                        <a:defRPr/>
                      </a:pPr>
                      <a:r>
                        <a:rPr lang="en-US" sz="2400" b="0" i="0" dirty="0" smtClean="0">
                          <a:solidFill>
                            <a:schemeClr val="tx1"/>
                          </a:solidFill>
                          <a:latin typeface="Times" charset="0"/>
                          <a:ea typeface="Times" charset="0"/>
                          <a:cs typeface="Times" charset="0"/>
                        </a:rPr>
                        <a:t>↑  ESR</a:t>
                      </a:r>
                      <a:endParaRPr lang="en-US" sz="2400" b="0" u="sng" dirty="0" smtClean="0">
                        <a:solidFill>
                          <a:schemeClr val="tx1"/>
                        </a:solidFill>
                        <a:latin typeface="Times" charset="0"/>
                        <a:ea typeface="Times" charset="0"/>
                        <a:cs typeface="Times" charset="0"/>
                      </a:endParaRPr>
                    </a:p>
                    <a:p>
                      <a:pPr algn="l" eaLnBrk="1" hangingPunct="1">
                        <a:lnSpc>
                          <a:spcPct val="100000"/>
                        </a:lnSpc>
                        <a:spcBef>
                          <a:spcPts val="0"/>
                        </a:spcBef>
                        <a:spcAft>
                          <a:spcPts val="0"/>
                        </a:spcAft>
                        <a:buFontTx/>
                        <a:buNone/>
                      </a:pPr>
                      <a:r>
                        <a:rPr lang="en-US" sz="2400" b="0" i="0" dirty="0" smtClean="0">
                          <a:solidFill>
                            <a:schemeClr val="tx1"/>
                          </a:solidFill>
                          <a:latin typeface="Times" charset="0"/>
                          <a:ea typeface="Times" charset="0"/>
                          <a:cs typeface="Times" charset="0"/>
                        </a:rPr>
                        <a:t>↑  C reactive protein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400" b="0" i="0" dirty="0" smtClean="0">
                        <a:solidFill>
                          <a:schemeClr val="tx1"/>
                        </a:solidFill>
                        <a:latin typeface="Times" charset="0"/>
                        <a:ea typeface="Times" charset="0"/>
                        <a:cs typeface="Times"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2400" b="0" i="0" dirty="0" smtClean="0">
                          <a:solidFill>
                            <a:schemeClr val="tx1"/>
                          </a:solidFill>
                          <a:latin typeface="Times" charset="0"/>
                          <a:ea typeface="Times" charset="0"/>
                          <a:cs typeface="Times" charset="0"/>
                        </a:rPr>
                        <a:t>* Prolonged PR</a:t>
                      </a:r>
                      <a:r>
                        <a:rPr lang="en-US" sz="2400" b="0" i="0" baseline="0" dirty="0" smtClean="0">
                          <a:solidFill>
                            <a:schemeClr val="tx1"/>
                          </a:solidFill>
                          <a:latin typeface="Times" charset="0"/>
                          <a:ea typeface="Times" charset="0"/>
                          <a:cs typeface="Times" charset="0"/>
                        </a:rPr>
                        <a:t> </a:t>
                      </a:r>
                      <a:r>
                        <a:rPr lang="en-US" sz="2400" b="0" i="0" dirty="0" smtClean="0">
                          <a:solidFill>
                            <a:schemeClr val="tx1"/>
                          </a:solidFill>
                          <a:latin typeface="Times" charset="0"/>
                          <a:ea typeface="Times" charset="0"/>
                          <a:cs typeface="Times" charset="0"/>
                        </a:rPr>
                        <a:t>interval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0" i="0" dirty="0" smtClean="0">
                          <a:solidFill>
                            <a:schemeClr val="tx1"/>
                          </a:solidFill>
                          <a:latin typeface="Times" charset="0"/>
                          <a:ea typeface="Times" charset="0"/>
                          <a:cs typeface="Times" charset="0"/>
                        </a:rPr>
                        <a:t>- </a:t>
                      </a:r>
                      <a:r>
                        <a:rPr lang="en-US" sz="2400" b="0" i="0" dirty="0" err="1" smtClean="0">
                          <a:solidFill>
                            <a:schemeClr val="tx1"/>
                          </a:solidFill>
                          <a:latin typeface="Times" charset="0"/>
                          <a:ea typeface="Times" charset="0"/>
                          <a:cs typeface="Times" charset="0"/>
                        </a:rPr>
                        <a:t>Carditis</a:t>
                      </a:r>
                      <a:endParaRPr lang="en-US" sz="2400" b="0" i="0" dirty="0" smtClean="0">
                        <a:solidFill>
                          <a:schemeClr val="tx1"/>
                        </a:solidFill>
                        <a:latin typeface="Times" charset="0"/>
                        <a:ea typeface="Times" charset="0"/>
                        <a:cs typeface="Times" charset="0"/>
                      </a:endParaRPr>
                    </a:p>
                    <a:p>
                      <a:pPr algn="l" eaLnBrk="1" hangingPunct="1">
                        <a:lnSpc>
                          <a:spcPct val="100000"/>
                        </a:lnSpc>
                        <a:spcBef>
                          <a:spcPts val="0"/>
                        </a:spcBef>
                        <a:spcAft>
                          <a:spcPts val="0"/>
                        </a:spcAft>
                        <a:buFontTx/>
                        <a:buNone/>
                      </a:pPr>
                      <a:r>
                        <a:rPr lang="en-US" sz="2400" b="0" i="0" dirty="0" smtClean="0">
                          <a:solidFill>
                            <a:schemeClr val="tx1"/>
                          </a:solidFill>
                          <a:latin typeface="Times" charset="0"/>
                          <a:ea typeface="Times" charset="0"/>
                          <a:cs typeface="Times" charset="0"/>
                        </a:rPr>
                        <a:t>- </a:t>
                      </a:r>
                      <a:r>
                        <a:rPr lang="en-US" sz="2400" b="0" i="0" dirty="0" err="1" smtClean="0">
                          <a:solidFill>
                            <a:schemeClr val="tx1"/>
                          </a:solidFill>
                          <a:latin typeface="Times" charset="0"/>
                          <a:ea typeface="Times" charset="0"/>
                          <a:cs typeface="Times" charset="0"/>
                        </a:rPr>
                        <a:t>Polyarthritis</a:t>
                      </a:r>
                      <a:endParaRPr lang="en-US" sz="2400" b="0" i="0" dirty="0" smtClean="0">
                        <a:solidFill>
                          <a:schemeClr val="tx1"/>
                        </a:solidFill>
                        <a:latin typeface="Times" charset="0"/>
                        <a:ea typeface="Times" charset="0"/>
                        <a:cs typeface="Times"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2400" b="0" i="0" dirty="0" smtClean="0">
                          <a:solidFill>
                            <a:schemeClr val="tx1"/>
                          </a:solidFill>
                          <a:latin typeface="Times" charset="0"/>
                          <a:ea typeface="Times" charset="0"/>
                          <a:cs typeface="Times" charset="0"/>
                        </a:rPr>
                        <a:t>- </a:t>
                      </a:r>
                      <a:r>
                        <a:rPr lang="en-US" sz="2400" b="0" i="0" dirty="0" err="1" smtClean="0">
                          <a:solidFill>
                            <a:schemeClr val="tx1"/>
                          </a:solidFill>
                          <a:latin typeface="Times" charset="0"/>
                          <a:ea typeface="Times" charset="0"/>
                          <a:cs typeface="Times" charset="0"/>
                        </a:rPr>
                        <a:t>Erythema</a:t>
                      </a:r>
                      <a:r>
                        <a:rPr lang="en-US" sz="2400" b="0" i="0" dirty="0" smtClean="0">
                          <a:solidFill>
                            <a:schemeClr val="tx1"/>
                          </a:solidFill>
                          <a:latin typeface="Times" charset="0"/>
                          <a:ea typeface="Times" charset="0"/>
                          <a:cs typeface="Times" charset="0"/>
                        </a:rPr>
                        <a:t> </a:t>
                      </a:r>
                      <a:r>
                        <a:rPr lang="en-US" sz="2400" b="0" i="0" dirty="0" err="1" smtClean="0">
                          <a:solidFill>
                            <a:schemeClr val="tx1"/>
                          </a:solidFill>
                          <a:latin typeface="Times" charset="0"/>
                          <a:ea typeface="Times" charset="0"/>
                          <a:cs typeface="Times" charset="0"/>
                        </a:rPr>
                        <a:t>marginatum</a:t>
                      </a:r>
                      <a:endParaRPr lang="en-US" sz="2400" b="0" i="0" dirty="0" smtClean="0">
                        <a:solidFill>
                          <a:schemeClr val="tx1"/>
                        </a:solidFill>
                        <a:latin typeface="Times" charset="0"/>
                        <a:ea typeface="Times" charset="0"/>
                        <a:cs typeface="Times" charset="0"/>
                      </a:endParaRPr>
                    </a:p>
                    <a:p>
                      <a:pPr algn="l" eaLnBrk="1" hangingPunct="1">
                        <a:lnSpc>
                          <a:spcPct val="100000"/>
                        </a:lnSpc>
                        <a:spcBef>
                          <a:spcPts val="0"/>
                        </a:spcBef>
                        <a:spcAft>
                          <a:spcPts val="0"/>
                        </a:spcAft>
                        <a:buFontTx/>
                        <a:buNone/>
                      </a:pPr>
                      <a:r>
                        <a:rPr lang="en-US" sz="2400" b="0" i="0" dirty="0" smtClean="0">
                          <a:solidFill>
                            <a:schemeClr val="tx1"/>
                          </a:solidFill>
                          <a:latin typeface="Times" charset="0"/>
                          <a:ea typeface="Times" charset="0"/>
                          <a:cs typeface="Times" charset="0"/>
                        </a:rPr>
                        <a:t>-Subcutaneous nodules</a:t>
                      </a:r>
                    </a:p>
                    <a:p>
                      <a:pPr algn="l" eaLnBrk="1" hangingPunct="1">
                        <a:lnSpc>
                          <a:spcPct val="100000"/>
                        </a:lnSpc>
                        <a:spcBef>
                          <a:spcPts val="0"/>
                        </a:spcBef>
                        <a:spcAft>
                          <a:spcPts val="0"/>
                        </a:spcAft>
                        <a:buFontTx/>
                        <a:buNone/>
                      </a:pPr>
                      <a:r>
                        <a:rPr lang="en-US" sz="2400" b="0" i="0" dirty="0" smtClean="0">
                          <a:solidFill>
                            <a:schemeClr val="tx1"/>
                          </a:solidFill>
                          <a:latin typeface="Times" charset="0"/>
                          <a:ea typeface="Times" charset="0"/>
                          <a:cs typeface="Times" charset="0"/>
                        </a:rPr>
                        <a:t>- Chorea</a:t>
                      </a:r>
                    </a:p>
                    <a:p>
                      <a:pPr marL="0" marR="0" lvl="0" indent="0" algn="l" defTabSz="914400" rtl="0" eaLnBrk="1" fontAlgn="base" latinLnBrk="0" hangingPunct="1">
                        <a:lnSpc>
                          <a:spcPct val="100000"/>
                        </a:lnSpc>
                        <a:spcBef>
                          <a:spcPts val="0"/>
                        </a:spcBef>
                        <a:spcAft>
                          <a:spcPts val="0"/>
                        </a:spcAft>
                        <a:buClrTx/>
                        <a:buSzTx/>
                        <a:buFontTx/>
                        <a:buNone/>
                        <a:tabLst/>
                      </a:pPr>
                      <a:endParaRPr kumimoji="0" lang="en-US" sz="2400" b="0" i="0" u="none" strike="noStrike" cap="none" normalizeH="0" baseline="0" dirty="0" smtClean="0">
                        <a:ln>
                          <a:noFill/>
                        </a:ln>
                        <a:solidFill>
                          <a:schemeClr val="tx1"/>
                        </a:solidFill>
                        <a:effectLst/>
                        <a:latin typeface="Times" charset="0"/>
                        <a:ea typeface="Times" charset="0"/>
                        <a:cs typeface="Times"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127435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12" descr="boys-afflicted-with-chorea-known-as-st-vitus-dance-or-as-danse-de-saint-guy-in-france-260x174.jpeg (260×174)"/>
          <p:cNvPicPr>
            <a:picLocks noChangeAspect="1" noChangeArrowheads="1"/>
          </p:cNvPicPr>
          <p:nvPr/>
        </p:nvPicPr>
        <p:blipFill>
          <a:blip r:embed="rId2" cstate="print"/>
          <a:srcRect/>
          <a:stretch>
            <a:fillRect/>
          </a:stretch>
        </p:blipFill>
        <p:spPr bwMode="auto">
          <a:xfrm>
            <a:off x="5715000" y="64293"/>
            <a:ext cx="3429000" cy="3364207"/>
          </a:xfrm>
          <a:prstGeom prst="rect">
            <a:avLst/>
          </a:prstGeom>
          <a:noFill/>
          <a:ln w="9525">
            <a:noFill/>
            <a:miter lim="800000"/>
            <a:headEnd/>
            <a:tailEnd/>
          </a:ln>
        </p:spPr>
      </p:pic>
      <p:pic>
        <p:nvPicPr>
          <p:cNvPr id="20482" name="Picture 10"/>
          <p:cNvPicPr>
            <a:picLocks noChangeAspect="1" noChangeArrowheads="1"/>
          </p:cNvPicPr>
          <p:nvPr/>
        </p:nvPicPr>
        <p:blipFill>
          <a:blip r:embed="rId3" cstate="print"/>
          <a:srcRect/>
          <a:stretch>
            <a:fillRect/>
          </a:stretch>
        </p:blipFill>
        <p:spPr bwMode="auto">
          <a:xfrm>
            <a:off x="114300" y="3200400"/>
            <a:ext cx="3848100" cy="3551663"/>
          </a:xfrm>
          <a:prstGeom prst="rect">
            <a:avLst/>
          </a:prstGeom>
          <a:noFill/>
          <a:ln w="9525">
            <a:noFill/>
            <a:miter lim="800000"/>
            <a:headEnd/>
            <a:tailEnd/>
          </a:ln>
        </p:spPr>
      </p:pic>
      <p:pic>
        <p:nvPicPr>
          <p:cNvPr id="20484" name="Picture 6" descr="Rheumatic_heart_disease,_gross_pathology_20G0013_lores.jpg (700×470)"/>
          <p:cNvPicPr>
            <a:picLocks noChangeAspect="1" noChangeArrowheads="1"/>
          </p:cNvPicPr>
          <p:nvPr/>
        </p:nvPicPr>
        <p:blipFill>
          <a:blip r:embed="rId4" cstate="print"/>
          <a:srcRect/>
          <a:stretch>
            <a:fillRect/>
          </a:stretch>
        </p:blipFill>
        <p:spPr bwMode="auto">
          <a:xfrm>
            <a:off x="0" y="142875"/>
            <a:ext cx="3962400" cy="3057525"/>
          </a:xfrm>
          <a:prstGeom prst="rect">
            <a:avLst/>
          </a:prstGeom>
          <a:noFill/>
          <a:ln w="9525">
            <a:noFill/>
            <a:miter lim="800000"/>
            <a:headEnd/>
            <a:tailEnd/>
          </a:ln>
        </p:spPr>
      </p:pic>
      <p:pic>
        <p:nvPicPr>
          <p:cNvPr id="20486" name="Picture 11" descr="f4-u1.0-B978-1-4160-2450-7..50184-5..gr2.jpg (467×600)"/>
          <p:cNvPicPr>
            <a:picLocks noChangeAspect="1" noChangeArrowheads="1"/>
          </p:cNvPicPr>
          <p:nvPr/>
        </p:nvPicPr>
        <p:blipFill>
          <a:blip r:embed="rId5" cstate="print"/>
          <a:srcRect/>
          <a:stretch>
            <a:fillRect/>
          </a:stretch>
        </p:blipFill>
        <p:spPr bwMode="auto">
          <a:xfrm>
            <a:off x="5715000" y="3178098"/>
            <a:ext cx="3429000" cy="3679902"/>
          </a:xfrm>
          <a:prstGeom prst="rect">
            <a:avLst/>
          </a:prstGeom>
          <a:noFill/>
          <a:ln w="9525">
            <a:noFill/>
            <a:miter lim="800000"/>
            <a:headEnd/>
            <a:tailEnd/>
          </a:ln>
        </p:spPr>
      </p:pic>
    </p:spTree>
    <p:extLst>
      <p:ext uri="{BB962C8B-B14F-4D97-AF65-F5344CB8AC3E}">
        <p14:creationId xmlns:p14="http://schemas.microsoft.com/office/powerpoint/2010/main" val="13885455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3"/>
          <p:cNvSpPr>
            <a:spLocks noGrp="1" noChangeArrowheads="1"/>
          </p:cNvSpPr>
          <p:nvPr>
            <p:ph type="body" idx="4294967295"/>
          </p:nvPr>
        </p:nvSpPr>
        <p:spPr>
          <a:xfrm>
            <a:off x="152400" y="188640"/>
            <a:ext cx="8763000" cy="6364560"/>
          </a:xfrm>
        </p:spPr>
        <p:txBody>
          <a:bodyPr rtlCol="0">
            <a:normAutofit lnSpcReduction="10000"/>
          </a:bodyPr>
          <a:lstStyle/>
          <a:p>
            <a:pPr fontAlgn="auto">
              <a:lnSpc>
                <a:spcPct val="90000"/>
              </a:lnSpc>
              <a:spcAft>
                <a:spcPts val="0"/>
              </a:spcAft>
              <a:buFontTx/>
              <a:buNone/>
              <a:defRPr/>
            </a:pPr>
            <a:endParaRPr lang="en-US" sz="2800" b="1" dirty="0" smtClean="0">
              <a:latin typeface="Arial" pitchFamily="34" charset="0"/>
              <a:cs typeface="Arial" pitchFamily="34" charset="0"/>
            </a:endParaRPr>
          </a:p>
          <a:p>
            <a:pPr fontAlgn="auto">
              <a:lnSpc>
                <a:spcPct val="90000"/>
              </a:lnSpc>
              <a:spcAft>
                <a:spcPts val="0"/>
              </a:spcAft>
              <a:buFont typeface="Arial" pitchFamily="34" charset="0"/>
              <a:buNone/>
              <a:defRPr/>
            </a:pPr>
            <a:r>
              <a:rPr lang="en-US" sz="2800" b="1" dirty="0" smtClean="0">
                <a:solidFill>
                  <a:schemeClr val="accent1"/>
                </a:solidFill>
                <a:latin typeface="Arial" pitchFamily="34" charset="0"/>
                <a:cs typeface="Arial" pitchFamily="34" charset="0"/>
              </a:rPr>
              <a:t>                            </a:t>
            </a:r>
            <a:r>
              <a:rPr lang="en-US" sz="2800" b="1" dirty="0" smtClean="0">
                <a:latin typeface="Times" charset="0"/>
                <a:ea typeface="Times" charset="0"/>
                <a:cs typeface="Times" charset="0"/>
              </a:rPr>
              <a:t>Rheumatic </a:t>
            </a:r>
            <a:r>
              <a:rPr lang="en-US" sz="2800" b="1" dirty="0" err="1" smtClean="0">
                <a:latin typeface="Times" charset="0"/>
                <a:ea typeface="Times" charset="0"/>
                <a:cs typeface="Times" charset="0"/>
              </a:rPr>
              <a:t>Carditis</a:t>
            </a:r>
            <a:endParaRPr lang="en-US" sz="2800" b="1" dirty="0" smtClean="0">
              <a:latin typeface="Times" charset="0"/>
              <a:ea typeface="Times" charset="0"/>
              <a:cs typeface="Times" charset="0"/>
            </a:endParaRPr>
          </a:p>
          <a:p>
            <a:pPr fontAlgn="auto">
              <a:lnSpc>
                <a:spcPct val="90000"/>
              </a:lnSpc>
              <a:spcAft>
                <a:spcPts val="0"/>
              </a:spcAft>
              <a:buFont typeface="Arial" pitchFamily="34" charset="0"/>
              <a:buNone/>
              <a:defRPr/>
            </a:pPr>
            <a:endParaRPr lang="en-US" sz="2800" b="1" dirty="0" smtClean="0">
              <a:latin typeface="Times" charset="0"/>
              <a:ea typeface="Times" charset="0"/>
              <a:cs typeface="Times" charset="0"/>
            </a:endParaRPr>
          </a:p>
          <a:p>
            <a:pPr fontAlgn="auto">
              <a:lnSpc>
                <a:spcPct val="90000"/>
              </a:lnSpc>
              <a:spcAft>
                <a:spcPts val="0"/>
              </a:spcAft>
              <a:buFont typeface="Arial" pitchFamily="34" charset="0"/>
              <a:buChar char="•"/>
              <a:defRPr/>
            </a:pPr>
            <a:r>
              <a:rPr lang="en-US" sz="2800" dirty="0" smtClean="0">
                <a:latin typeface="Times" charset="0"/>
                <a:ea typeface="Times" charset="0"/>
                <a:cs typeface="Times" charset="0"/>
              </a:rPr>
              <a:t>Most serious manifestations of ARF</a:t>
            </a:r>
          </a:p>
          <a:p>
            <a:pPr fontAlgn="auto">
              <a:lnSpc>
                <a:spcPct val="90000"/>
              </a:lnSpc>
              <a:spcAft>
                <a:spcPts val="0"/>
              </a:spcAft>
              <a:buFontTx/>
              <a:buNone/>
              <a:defRPr/>
            </a:pPr>
            <a:endParaRPr lang="en-US" sz="2800" dirty="0" smtClean="0">
              <a:latin typeface="Times" charset="0"/>
              <a:ea typeface="Times" charset="0"/>
              <a:cs typeface="Times" charset="0"/>
            </a:endParaRPr>
          </a:p>
          <a:p>
            <a:pPr fontAlgn="auto">
              <a:lnSpc>
                <a:spcPct val="90000"/>
              </a:lnSpc>
              <a:spcAft>
                <a:spcPts val="0"/>
              </a:spcAft>
              <a:buFont typeface="Arial" pitchFamily="34" charset="0"/>
              <a:buChar char="•"/>
              <a:defRPr/>
            </a:pPr>
            <a:r>
              <a:rPr lang="en-US" sz="2800" dirty="0" smtClean="0">
                <a:latin typeface="Times" charset="0"/>
                <a:ea typeface="Times" charset="0"/>
                <a:cs typeface="Times" charset="0"/>
              </a:rPr>
              <a:t>Occurs in about 50-60% of all cases of ARF</a:t>
            </a:r>
          </a:p>
          <a:p>
            <a:pPr fontAlgn="auto">
              <a:lnSpc>
                <a:spcPct val="90000"/>
              </a:lnSpc>
              <a:spcAft>
                <a:spcPts val="0"/>
              </a:spcAft>
              <a:buNone/>
              <a:defRPr/>
            </a:pPr>
            <a:r>
              <a:rPr lang="en-US" sz="2800" dirty="0" smtClean="0">
                <a:latin typeface="Times" charset="0"/>
                <a:ea typeface="Times" charset="0"/>
                <a:cs typeface="Times" charset="0"/>
              </a:rPr>
              <a:t> </a:t>
            </a:r>
            <a:endParaRPr lang="en-US" sz="2800" i="1" dirty="0" smtClean="0">
              <a:latin typeface="Times" charset="0"/>
              <a:ea typeface="Times" charset="0"/>
              <a:cs typeface="Times" charset="0"/>
            </a:endParaRPr>
          </a:p>
          <a:p>
            <a:pPr fontAlgn="auto">
              <a:lnSpc>
                <a:spcPct val="90000"/>
              </a:lnSpc>
              <a:spcAft>
                <a:spcPts val="0"/>
              </a:spcAft>
              <a:buFont typeface="Arial" pitchFamily="34" charset="0"/>
              <a:buChar char="•"/>
              <a:defRPr/>
            </a:pPr>
            <a:r>
              <a:rPr lang="en-US" sz="2800" u="sng" dirty="0" err="1" smtClean="0">
                <a:latin typeface="Times" charset="0"/>
                <a:ea typeface="Times" charset="0"/>
                <a:cs typeface="Times" charset="0"/>
              </a:rPr>
              <a:t>Pancarditis</a:t>
            </a:r>
            <a:r>
              <a:rPr lang="en-US" sz="2800" dirty="0" smtClean="0">
                <a:latin typeface="Times" charset="0"/>
                <a:ea typeface="Times" charset="0"/>
                <a:cs typeface="Times" charset="0"/>
              </a:rPr>
              <a:t>  involves </a:t>
            </a:r>
            <a:r>
              <a:rPr lang="en-US" sz="2800" dirty="0" err="1" smtClean="0">
                <a:latin typeface="Times" charset="0"/>
                <a:ea typeface="Times" charset="0"/>
                <a:cs typeface="Times" charset="0"/>
              </a:rPr>
              <a:t>endocardium</a:t>
            </a:r>
            <a:r>
              <a:rPr lang="en-US" sz="2800" dirty="0" smtClean="0">
                <a:latin typeface="Times" charset="0"/>
                <a:ea typeface="Times" charset="0"/>
                <a:cs typeface="Times" charset="0"/>
              </a:rPr>
              <a:t>, myocardium and pericardium</a:t>
            </a:r>
          </a:p>
          <a:p>
            <a:pPr fontAlgn="auto">
              <a:lnSpc>
                <a:spcPct val="90000"/>
              </a:lnSpc>
              <a:spcAft>
                <a:spcPts val="0"/>
              </a:spcAft>
              <a:buNone/>
              <a:defRPr/>
            </a:pPr>
            <a:endParaRPr lang="en-US" dirty="0" smtClean="0">
              <a:latin typeface="Times" charset="0"/>
              <a:ea typeface="Times" charset="0"/>
              <a:cs typeface="Times" charset="0"/>
            </a:endParaRPr>
          </a:p>
          <a:p>
            <a:pPr fontAlgn="auto">
              <a:lnSpc>
                <a:spcPct val="90000"/>
              </a:lnSpc>
              <a:spcAft>
                <a:spcPts val="0"/>
              </a:spcAft>
              <a:buFont typeface="Arial" pitchFamily="34" charset="0"/>
              <a:buChar char="•"/>
              <a:defRPr/>
            </a:pPr>
            <a:r>
              <a:rPr lang="en-US" sz="2800" dirty="0" smtClean="0">
                <a:latin typeface="Times" charset="0"/>
                <a:ea typeface="Times" charset="0"/>
                <a:cs typeface="Times" charset="0"/>
              </a:rPr>
              <a:t>Result in residual chronic </a:t>
            </a:r>
            <a:r>
              <a:rPr lang="en-US" sz="2800" dirty="0" err="1" smtClean="0">
                <a:latin typeface="Times" charset="0"/>
                <a:ea typeface="Times" charset="0"/>
                <a:cs typeface="Times" charset="0"/>
              </a:rPr>
              <a:t>valvular</a:t>
            </a:r>
            <a:r>
              <a:rPr lang="en-US" sz="2800" dirty="0" smtClean="0">
                <a:latin typeface="Times" charset="0"/>
                <a:ea typeface="Times" charset="0"/>
                <a:cs typeface="Times" charset="0"/>
              </a:rPr>
              <a:t> lesion</a:t>
            </a:r>
          </a:p>
          <a:p>
            <a:pPr fontAlgn="auto">
              <a:lnSpc>
                <a:spcPct val="90000"/>
              </a:lnSpc>
              <a:spcAft>
                <a:spcPts val="0"/>
              </a:spcAft>
              <a:buFont typeface="Arial" pitchFamily="34" charset="0"/>
              <a:buChar char="•"/>
              <a:defRPr/>
            </a:pPr>
            <a:endParaRPr lang="en-US" sz="2800" dirty="0" smtClean="0">
              <a:latin typeface="Times" charset="0"/>
              <a:ea typeface="Times" charset="0"/>
              <a:cs typeface="Times" charset="0"/>
            </a:endParaRPr>
          </a:p>
          <a:p>
            <a:pPr algn="just" fontAlgn="auto">
              <a:lnSpc>
                <a:spcPct val="90000"/>
              </a:lnSpc>
              <a:spcAft>
                <a:spcPts val="0"/>
              </a:spcAft>
              <a:buFont typeface="Arial" pitchFamily="34" charset="0"/>
              <a:buChar char="•"/>
              <a:defRPr/>
            </a:pPr>
            <a:r>
              <a:rPr lang="en-US" sz="2800" u="sng" dirty="0" smtClean="0">
                <a:latin typeface="Times" charset="0"/>
                <a:ea typeface="Times" charset="0"/>
                <a:cs typeface="Times" charset="0"/>
              </a:rPr>
              <a:t>Rheumatic Subclinical </a:t>
            </a:r>
            <a:r>
              <a:rPr lang="en-US" sz="2800" u="sng" dirty="0" err="1" smtClean="0">
                <a:latin typeface="Times" charset="0"/>
                <a:ea typeface="Times" charset="0"/>
                <a:cs typeface="Times" charset="0"/>
              </a:rPr>
              <a:t>Carditis</a:t>
            </a:r>
            <a:r>
              <a:rPr lang="en-US" sz="2800" dirty="0" smtClean="0">
                <a:latin typeface="Times" charset="0"/>
                <a:ea typeface="Times" charset="0"/>
                <a:cs typeface="Times" charset="0"/>
              </a:rPr>
              <a:t>  is </a:t>
            </a:r>
            <a:r>
              <a:rPr lang="en-US" sz="2800" dirty="0" err="1" smtClean="0">
                <a:latin typeface="Times" charset="0"/>
                <a:ea typeface="Times" charset="0"/>
                <a:cs typeface="Times" charset="0"/>
              </a:rPr>
              <a:t>carditis</a:t>
            </a:r>
            <a:r>
              <a:rPr lang="en-US" sz="2800" dirty="0" smtClean="0">
                <a:latin typeface="Times" charset="0"/>
                <a:ea typeface="Times" charset="0"/>
                <a:cs typeface="Times" charset="0"/>
              </a:rPr>
              <a:t> without a murmur of </a:t>
            </a:r>
            <a:r>
              <a:rPr lang="en-US" sz="2800" dirty="0" err="1" smtClean="0">
                <a:latin typeface="Times" charset="0"/>
                <a:ea typeface="Times" charset="0"/>
                <a:cs typeface="Times" charset="0"/>
              </a:rPr>
              <a:t>valvulitis</a:t>
            </a:r>
            <a:r>
              <a:rPr lang="en-US" sz="2800" dirty="0" smtClean="0">
                <a:latin typeface="Times" charset="0"/>
                <a:ea typeface="Times" charset="0"/>
                <a:cs typeface="Times" charset="0"/>
              </a:rPr>
              <a:t> but with </a:t>
            </a:r>
            <a:r>
              <a:rPr lang="en-US" sz="2800" dirty="0" err="1" smtClean="0">
                <a:latin typeface="Times" charset="0"/>
                <a:ea typeface="Times" charset="0"/>
                <a:cs typeface="Times" charset="0"/>
              </a:rPr>
              <a:t>echocardiographic</a:t>
            </a:r>
            <a:r>
              <a:rPr lang="en-US" sz="2800" dirty="0" smtClean="0">
                <a:latin typeface="Times" charset="0"/>
                <a:ea typeface="Times" charset="0"/>
                <a:cs typeface="Times" charset="0"/>
              </a:rPr>
              <a:t> evidence of </a:t>
            </a:r>
            <a:r>
              <a:rPr lang="en-US" sz="2800" dirty="0" err="1" smtClean="0">
                <a:latin typeface="Times" charset="0"/>
                <a:ea typeface="Times" charset="0"/>
                <a:cs typeface="Times" charset="0"/>
              </a:rPr>
              <a:t>valvulitis</a:t>
            </a:r>
            <a:r>
              <a:rPr lang="en-US" sz="2800" dirty="0" smtClean="0">
                <a:latin typeface="Times" charset="0"/>
                <a:ea typeface="Times" charset="0"/>
                <a:cs typeface="Times" charset="0"/>
              </a:rPr>
              <a:t>.</a:t>
            </a:r>
          </a:p>
          <a:p>
            <a:pPr fontAlgn="auto">
              <a:lnSpc>
                <a:spcPct val="90000"/>
              </a:lnSpc>
              <a:spcAft>
                <a:spcPts val="0"/>
              </a:spcAft>
              <a:buFont typeface="Arial" pitchFamily="34" charset="0"/>
              <a:buChar char="•"/>
              <a:defRPr/>
            </a:pPr>
            <a:endParaRPr lang="en-US" sz="2800" b="1" dirty="0" smtClean="0">
              <a:solidFill>
                <a:srgbClr val="FF0000"/>
              </a:solidFill>
              <a:latin typeface="Arial" pitchFamily="34" charset="0"/>
              <a:cs typeface="Arial" pitchFamily="34" charset="0"/>
            </a:endParaRPr>
          </a:p>
          <a:p>
            <a:pPr fontAlgn="auto">
              <a:lnSpc>
                <a:spcPct val="90000"/>
              </a:lnSpc>
              <a:spcAft>
                <a:spcPts val="0"/>
              </a:spcAft>
              <a:buFont typeface="Arial" pitchFamily="34" charset="0"/>
              <a:buChar char="•"/>
              <a:defRPr/>
            </a:pPr>
            <a:endParaRPr lang="en-US" sz="2800" b="1" dirty="0" smtClean="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5797290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7"/>
          <p:cNvPicPr>
            <a:picLocks noChangeAspect="1" noChangeArrowheads="1"/>
          </p:cNvPicPr>
          <p:nvPr/>
        </p:nvPicPr>
        <p:blipFill>
          <a:blip r:embed="rId2" cstate="print"/>
          <a:srcRect/>
          <a:stretch>
            <a:fillRect/>
          </a:stretch>
        </p:blipFill>
        <p:spPr bwMode="auto">
          <a:xfrm>
            <a:off x="4953000" y="152400"/>
            <a:ext cx="4038600" cy="4114800"/>
          </a:xfrm>
          <a:prstGeom prst="rect">
            <a:avLst/>
          </a:prstGeom>
          <a:noFill/>
          <a:ln w="9525">
            <a:noFill/>
            <a:miter lim="800000"/>
            <a:headEnd/>
            <a:tailEnd/>
          </a:ln>
        </p:spPr>
      </p:pic>
      <p:sp>
        <p:nvSpPr>
          <p:cNvPr id="13314" name="AutoShape 2"/>
          <p:cNvSpPr>
            <a:spLocks noGrp="1" noChangeArrowheads="1"/>
          </p:cNvSpPr>
          <p:nvPr>
            <p:ph type="title" idx="4294967295"/>
          </p:nvPr>
        </p:nvSpPr>
        <p:spPr>
          <a:xfrm>
            <a:off x="0" y="533400"/>
            <a:ext cx="4953000" cy="823913"/>
          </a:xfrm>
        </p:spPr>
        <p:txBody>
          <a:bodyPr rtlCol="0">
            <a:normAutofit fontScale="90000"/>
          </a:bodyPr>
          <a:lstStyle/>
          <a:p>
            <a:pPr fontAlgn="auto">
              <a:spcAft>
                <a:spcPts val="0"/>
              </a:spcAft>
              <a:defRPr/>
            </a:pPr>
            <a:r>
              <a:rPr lang="en-US" sz="4000" dirty="0" smtClean="0"/>
              <a:t/>
            </a:r>
            <a:br>
              <a:rPr lang="en-US" sz="4000" dirty="0" smtClean="0"/>
            </a:br>
            <a:r>
              <a:rPr lang="en-US" sz="4000" dirty="0" smtClean="0"/>
              <a:t> </a:t>
            </a:r>
            <a:br>
              <a:rPr lang="en-US" sz="4000" dirty="0" smtClean="0"/>
            </a:br>
            <a:r>
              <a:rPr lang="en-US" sz="4000" dirty="0" smtClean="0">
                <a:solidFill>
                  <a:srgbClr val="FF0000"/>
                </a:solidFill>
              </a:rPr>
              <a:t> </a:t>
            </a:r>
            <a:r>
              <a:rPr lang="en-US" sz="4000" b="1" dirty="0" smtClean="0">
                <a:solidFill>
                  <a:schemeClr val="tx1"/>
                </a:solidFill>
                <a:latin typeface="Times" charset="0"/>
                <a:ea typeface="Times" charset="0"/>
                <a:cs typeface="Times" charset="0"/>
              </a:rPr>
              <a:t>Endocarditis</a:t>
            </a:r>
            <a:r>
              <a:rPr lang="en-US" sz="4000" b="1" i="1" dirty="0" smtClean="0">
                <a:solidFill>
                  <a:schemeClr val="tx1"/>
                </a:solidFill>
                <a:latin typeface="Times" charset="0"/>
                <a:ea typeface="Times" charset="0"/>
                <a:cs typeface="Times" charset="0"/>
              </a:rPr>
              <a:t/>
            </a:r>
            <a:br>
              <a:rPr lang="en-US" sz="4000" b="1" i="1" dirty="0" smtClean="0">
                <a:solidFill>
                  <a:schemeClr val="tx1"/>
                </a:solidFill>
                <a:latin typeface="Times" charset="0"/>
                <a:ea typeface="Times" charset="0"/>
                <a:cs typeface="Times" charset="0"/>
              </a:rPr>
            </a:br>
            <a:r>
              <a:rPr lang="en-US" sz="3600" b="1" dirty="0" smtClean="0">
                <a:solidFill>
                  <a:schemeClr val="tx1"/>
                </a:solidFill>
                <a:latin typeface="Times" charset="0"/>
                <a:ea typeface="Times" charset="0"/>
                <a:cs typeface="Times" charset="0"/>
              </a:rPr>
              <a:t> </a:t>
            </a:r>
            <a:r>
              <a:rPr lang="en-US" sz="4000" dirty="0" smtClean="0">
                <a:solidFill>
                  <a:schemeClr val="tx1"/>
                </a:solidFill>
                <a:latin typeface="Times" charset="0"/>
                <a:ea typeface="Times" charset="0"/>
                <a:cs typeface="Times" charset="0"/>
              </a:rPr>
              <a:t/>
            </a:r>
            <a:br>
              <a:rPr lang="en-US" sz="4000" dirty="0" smtClean="0">
                <a:solidFill>
                  <a:schemeClr val="tx1"/>
                </a:solidFill>
                <a:latin typeface="Times" charset="0"/>
                <a:ea typeface="Times" charset="0"/>
                <a:cs typeface="Times" charset="0"/>
              </a:rPr>
            </a:br>
            <a:r>
              <a:rPr lang="en-US" sz="4000" dirty="0" smtClean="0"/>
              <a:t/>
            </a:r>
            <a:br>
              <a:rPr lang="en-US" sz="4000" dirty="0" smtClean="0"/>
            </a:br>
            <a:r>
              <a:rPr lang="en-US" sz="4000" dirty="0" smtClean="0"/>
              <a:t/>
            </a:r>
            <a:br>
              <a:rPr lang="en-US" sz="4000" dirty="0" smtClean="0"/>
            </a:br>
            <a:endParaRPr lang="en-US" sz="3200" i="1" dirty="0" smtClean="0">
              <a:solidFill>
                <a:srgbClr val="FF0000"/>
              </a:solidFill>
            </a:endParaRPr>
          </a:p>
        </p:txBody>
      </p:sp>
      <p:sp>
        <p:nvSpPr>
          <p:cNvPr id="19459" name="Rectangle 3"/>
          <p:cNvSpPr>
            <a:spLocks noGrp="1" noChangeArrowheads="1"/>
          </p:cNvSpPr>
          <p:nvPr>
            <p:ph type="body" idx="4294967295"/>
          </p:nvPr>
        </p:nvSpPr>
        <p:spPr>
          <a:xfrm>
            <a:off x="152400" y="1143000"/>
            <a:ext cx="8686800" cy="5410200"/>
          </a:xfrm>
        </p:spPr>
        <p:txBody>
          <a:bodyPr rtlCol="0">
            <a:normAutofit fontScale="92500" lnSpcReduction="20000"/>
          </a:bodyPr>
          <a:lstStyle/>
          <a:p>
            <a:pPr fontAlgn="auto">
              <a:lnSpc>
                <a:spcPct val="90000"/>
              </a:lnSpc>
              <a:spcAft>
                <a:spcPts val="0"/>
              </a:spcAft>
              <a:buFontTx/>
              <a:buNone/>
              <a:defRPr/>
            </a:pPr>
            <a:endParaRPr lang="en-US" dirty="0" smtClean="0">
              <a:solidFill>
                <a:srgbClr val="C00000"/>
              </a:solidFill>
              <a:cs typeface="Times New Roman" pitchFamily="18" charset="0"/>
            </a:endParaRPr>
          </a:p>
          <a:p>
            <a:pPr fontAlgn="auto">
              <a:lnSpc>
                <a:spcPct val="90000"/>
              </a:lnSpc>
              <a:spcAft>
                <a:spcPts val="0"/>
              </a:spcAft>
              <a:buFont typeface="Wingdings 2"/>
              <a:buNone/>
              <a:defRPr/>
            </a:pPr>
            <a:r>
              <a:rPr lang="en-US" b="1" dirty="0" smtClean="0">
                <a:solidFill>
                  <a:srgbClr val="C00000"/>
                </a:solidFill>
                <a:cs typeface="Times New Roman" pitchFamily="18" charset="0"/>
              </a:rPr>
              <a:t>* </a:t>
            </a:r>
            <a:r>
              <a:rPr lang="en-US" dirty="0" smtClean="0">
                <a:latin typeface="Times" charset="0"/>
                <a:ea typeface="Times" charset="0"/>
                <a:cs typeface="Times" charset="0"/>
              </a:rPr>
              <a:t>Numerous small rheumatic</a:t>
            </a:r>
          </a:p>
          <a:p>
            <a:pPr fontAlgn="auto">
              <a:lnSpc>
                <a:spcPct val="90000"/>
              </a:lnSpc>
              <a:spcAft>
                <a:spcPts val="0"/>
              </a:spcAft>
              <a:buFont typeface="Wingdings 2"/>
              <a:buNone/>
              <a:defRPr/>
            </a:pPr>
            <a:r>
              <a:rPr lang="en-US" dirty="0" smtClean="0">
                <a:latin typeface="Times" charset="0"/>
                <a:ea typeface="Times" charset="0"/>
                <a:cs typeface="Times" charset="0"/>
              </a:rPr>
              <a:t> sterile vegetation on the line</a:t>
            </a:r>
          </a:p>
          <a:p>
            <a:pPr fontAlgn="auto">
              <a:lnSpc>
                <a:spcPct val="90000"/>
              </a:lnSpc>
              <a:spcAft>
                <a:spcPts val="0"/>
              </a:spcAft>
              <a:buFont typeface="Wingdings 2"/>
              <a:buNone/>
              <a:defRPr/>
            </a:pPr>
            <a:r>
              <a:rPr lang="en-US" dirty="0" smtClean="0">
                <a:latin typeface="Times" charset="0"/>
                <a:ea typeface="Times" charset="0"/>
                <a:cs typeface="Times" charset="0"/>
              </a:rPr>
              <a:t> of closure of the valves</a:t>
            </a:r>
          </a:p>
          <a:p>
            <a:pPr fontAlgn="auto">
              <a:lnSpc>
                <a:spcPct val="90000"/>
              </a:lnSpc>
              <a:spcAft>
                <a:spcPts val="0"/>
              </a:spcAft>
              <a:buFontTx/>
              <a:buNone/>
              <a:defRPr/>
            </a:pPr>
            <a:endParaRPr lang="en-US" dirty="0" smtClean="0">
              <a:latin typeface="Times" charset="0"/>
              <a:ea typeface="Times" charset="0"/>
              <a:cs typeface="Times" charset="0"/>
            </a:endParaRPr>
          </a:p>
          <a:p>
            <a:pPr fontAlgn="auto">
              <a:lnSpc>
                <a:spcPct val="90000"/>
              </a:lnSpc>
              <a:spcAft>
                <a:spcPts val="0"/>
              </a:spcAft>
              <a:buFont typeface="Wingdings 2"/>
              <a:buNone/>
              <a:defRPr/>
            </a:pPr>
            <a:r>
              <a:rPr lang="en-US" b="1" dirty="0" smtClean="0">
                <a:latin typeface="Times" charset="0"/>
                <a:ea typeface="Times" charset="0"/>
                <a:cs typeface="Times" charset="0"/>
              </a:rPr>
              <a:t>* </a:t>
            </a:r>
            <a:r>
              <a:rPr lang="en-US" dirty="0" smtClean="0">
                <a:latin typeface="Times" charset="0"/>
                <a:ea typeface="Times" charset="0"/>
                <a:cs typeface="Times" charset="0"/>
              </a:rPr>
              <a:t>Mitral valve is commonly </a:t>
            </a:r>
          </a:p>
          <a:p>
            <a:pPr fontAlgn="auto">
              <a:lnSpc>
                <a:spcPct val="90000"/>
              </a:lnSpc>
              <a:spcAft>
                <a:spcPts val="0"/>
              </a:spcAft>
              <a:buFont typeface="Wingdings 2"/>
              <a:buNone/>
              <a:defRPr/>
            </a:pPr>
            <a:r>
              <a:rPr lang="en-US" dirty="0" smtClean="0">
                <a:latin typeface="Times" charset="0"/>
                <a:ea typeface="Times" charset="0"/>
                <a:cs typeface="Times" charset="0"/>
              </a:rPr>
              <a:t>affected followed by the </a:t>
            </a:r>
          </a:p>
          <a:p>
            <a:pPr fontAlgn="auto">
              <a:lnSpc>
                <a:spcPct val="90000"/>
              </a:lnSpc>
              <a:spcAft>
                <a:spcPts val="0"/>
              </a:spcAft>
              <a:buFont typeface="Wingdings 2"/>
              <a:buNone/>
              <a:defRPr/>
            </a:pPr>
            <a:r>
              <a:rPr lang="en-US" dirty="0" smtClean="0">
                <a:latin typeface="Times" charset="0"/>
                <a:ea typeface="Times" charset="0"/>
                <a:cs typeface="Times" charset="0"/>
              </a:rPr>
              <a:t>Aortic valve</a:t>
            </a:r>
          </a:p>
          <a:p>
            <a:pPr fontAlgn="auto">
              <a:lnSpc>
                <a:spcPct val="90000"/>
              </a:lnSpc>
              <a:spcAft>
                <a:spcPts val="0"/>
              </a:spcAft>
              <a:buFont typeface="Wingdings" pitchFamily="2" charset="2"/>
              <a:buNone/>
              <a:defRPr/>
            </a:pPr>
            <a:endParaRPr lang="en-US" dirty="0" smtClean="0">
              <a:latin typeface="Times" charset="0"/>
              <a:ea typeface="Times" charset="0"/>
              <a:cs typeface="Times" charset="0"/>
            </a:endParaRPr>
          </a:p>
          <a:p>
            <a:pPr fontAlgn="auto">
              <a:lnSpc>
                <a:spcPct val="90000"/>
              </a:lnSpc>
              <a:spcAft>
                <a:spcPts val="0"/>
              </a:spcAft>
              <a:buFont typeface="Wingdings" pitchFamily="2" charset="2"/>
              <a:buNone/>
              <a:defRPr/>
            </a:pPr>
            <a:r>
              <a:rPr lang="en-US" b="1" dirty="0" smtClean="0">
                <a:latin typeface="Times" charset="0"/>
                <a:ea typeface="Times" charset="0"/>
                <a:cs typeface="Times" charset="0"/>
              </a:rPr>
              <a:t>*</a:t>
            </a:r>
            <a:r>
              <a:rPr lang="en-US" dirty="0" smtClean="0">
                <a:latin typeface="Times" charset="0"/>
                <a:ea typeface="Times" charset="0"/>
                <a:cs typeface="Times" charset="0"/>
              </a:rPr>
              <a:t> </a:t>
            </a:r>
            <a:r>
              <a:rPr lang="en-US" dirty="0" err="1" smtClean="0">
                <a:latin typeface="Times" charset="0"/>
                <a:ea typeface="Times" charset="0"/>
                <a:cs typeface="Times" charset="0"/>
              </a:rPr>
              <a:t>Valvular</a:t>
            </a:r>
            <a:r>
              <a:rPr lang="en-US" dirty="0" smtClean="0">
                <a:latin typeface="Times" charset="0"/>
                <a:ea typeface="Times" charset="0"/>
                <a:cs typeface="Times" charset="0"/>
              </a:rPr>
              <a:t> </a:t>
            </a:r>
            <a:r>
              <a:rPr lang="en-US" dirty="0" err="1" smtClean="0">
                <a:latin typeface="Times" charset="0"/>
                <a:ea typeface="Times" charset="0"/>
                <a:cs typeface="Times" charset="0"/>
              </a:rPr>
              <a:t>regurge</a:t>
            </a:r>
            <a:r>
              <a:rPr lang="en-US" dirty="0" smtClean="0">
                <a:latin typeface="Times" charset="0"/>
                <a:ea typeface="Times" charset="0"/>
                <a:cs typeface="Times" charset="0"/>
              </a:rPr>
              <a:t> is characteristic of  ARF</a:t>
            </a:r>
          </a:p>
          <a:p>
            <a:pPr fontAlgn="auto">
              <a:lnSpc>
                <a:spcPct val="90000"/>
              </a:lnSpc>
              <a:spcAft>
                <a:spcPts val="0"/>
              </a:spcAft>
              <a:buFont typeface="Wingdings" pitchFamily="2" charset="2"/>
              <a:buNone/>
              <a:defRPr/>
            </a:pPr>
            <a:endParaRPr lang="en-US" dirty="0" smtClean="0">
              <a:latin typeface="Times" charset="0"/>
              <a:ea typeface="Times" charset="0"/>
              <a:cs typeface="Times" charset="0"/>
            </a:endParaRPr>
          </a:p>
          <a:p>
            <a:pPr fontAlgn="auto">
              <a:lnSpc>
                <a:spcPct val="90000"/>
              </a:lnSpc>
              <a:spcAft>
                <a:spcPts val="0"/>
              </a:spcAft>
              <a:buFont typeface="Wingdings" pitchFamily="2" charset="2"/>
              <a:buNone/>
              <a:defRPr/>
            </a:pPr>
            <a:r>
              <a:rPr lang="en-US" b="1" dirty="0" smtClean="0">
                <a:latin typeface="Times" charset="0"/>
                <a:ea typeface="Times" charset="0"/>
                <a:cs typeface="Times" charset="0"/>
              </a:rPr>
              <a:t>*</a:t>
            </a:r>
            <a:r>
              <a:rPr lang="en-US" dirty="0" smtClean="0">
                <a:latin typeface="Times" charset="0"/>
                <a:ea typeface="Times" charset="0"/>
                <a:cs typeface="Times" charset="0"/>
              </a:rPr>
              <a:t> </a:t>
            </a:r>
            <a:r>
              <a:rPr lang="en-US" dirty="0" err="1" smtClean="0">
                <a:latin typeface="Times" charset="0"/>
                <a:ea typeface="Times" charset="0"/>
                <a:cs typeface="Times" charset="0"/>
              </a:rPr>
              <a:t>Valvular</a:t>
            </a:r>
            <a:r>
              <a:rPr lang="en-US" dirty="0" smtClean="0">
                <a:latin typeface="Times" charset="0"/>
                <a:ea typeface="Times" charset="0"/>
                <a:cs typeface="Times" charset="0"/>
              </a:rPr>
              <a:t> </a:t>
            </a:r>
            <a:r>
              <a:rPr lang="en-US" dirty="0" err="1" smtClean="0">
                <a:latin typeface="Times" charset="0"/>
                <a:ea typeface="Times" charset="0"/>
                <a:cs typeface="Times" charset="0"/>
              </a:rPr>
              <a:t>stenosis</a:t>
            </a:r>
            <a:r>
              <a:rPr lang="en-US" dirty="0" smtClean="0">
                <a:latin typeface="Times" charset="0"/>
                <a:ea typeface="Times" charset="0"/>
                <a:cs typeface="Times" charset="0"/>
              </a:rPr>
              <a:t> usually appears several years after</a:t>
            </a:r>
          </a:p>
          <a:p>
            <a:pPr fontAlgn="auto">
              <a:lnSpc>
                <a:spcPct val="90000"/>
              </a:lnSpc>
              <a:spcAft>
                <a:spcPts val="0"/>
              </a:spcAft>
              <a:buFont typeface="Wingdings" pitchFamily="2" charset="2"/>
              <a:buNone/>
              <a:defRPr/>
            </a:pPr>
            <a:r>
              <a:rPr lang="en-US" dirty="0" smtClean="0">
                <a:latin typeface="Times" charset="0"/>
                <a:ea typeface="Times" charset="0"/>
                <a:cs typeface="Times" charset="0"/>
              </a:rPr>
              <a:t> the ARF</a:t>
            </a:r>
          </a:p>
          <a:p>
            <a:pPr fontAlgn="auto">
              <a:lnSpc>
                <a:spcPct val="90000"/>
              </a:lnSpc>
              <a:spcAft>
                <a:spcPts val="0"/>
              </a:spcAft>
              <a:buFontTx/>
              <a:buNone/>
              <a:defRPr/>
            </a:pPr>
            <a:endParaRPr lang="en-US" dirty="0" smtClean="0">
              <a:cs typeface="Times New Roman" pitchFamily="18" charset="0"/>
            </a:endParaRPr>
          </a:p>
          <a:p>
            <a:pPr fontAlgn="auto">
              <a:lnSpc>
                <a:spcPct val="90000"/>
              </a:lnSpc>
              <a:spcAft>
                <a:spcPts val="0"/>
              </a:spcAft>
              <a:buFontTx/>
              <a:buNone/>
              <a:defRPr/>
            </a:pPr>
            <a:endParaRPr lang="en-US" dirty="0" smtClean="0">
              <a:cs typeface="Times New Roman" pitchFamily="18" charset="0"/>
            </a:endParaRPr>
          </a:p>
          <a:p>
            <a:pPr fontAlgn="auto">
              <a:lnSpc>
                <a:spcPct val="90000"/>
              </a:lnSpc>
              <a:spcAft>
                <a:spcPts val="0"/>
              </a:spcAft>
              <a:buFontTx/>
              <a:buNone/>
              <a:defRPr/>
            </a:pPr>
            <a:endParaRPr lang="en-US" sz="3600" dirty="0" smtClean="0">
              <a:cs typeface="Times New Roman" pitchFamily="18" charset="0"/>
            </a:endParaRPr>
          </a:p>
          <a:p>
            <a:pPr fontAlgn="auto">
              <a:lnSpc>
                <a:spcPct val="90000"/>
              </a:lnSpc>
              <a:spcAft>
                <a:spcPts val="0"/>
              </a:spcAft>
              <a:buFontTx/>
              <a:buNone/>
              <a:defRPr/>
            </a:pPr>
            <a:endParaRPr lang="en-US" dirty="0" smtClean="0">
              <a:cs typeface="Times New Roman" pitchFamily="18" charset="0"/>
            </a:endParaRPr>
          </a:p>
        </p:txBody>
      </p:sp>
    </p:spTree>
    <p:extLst>
      <p:ext uri="{BB962C8B-B14F-4D97-AF65-F5344CB8AC3E}">
        <p14:creationId xmlns:p14="http://schemas.microsoft.com/office/powerpoint/2010/main" val="3732907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4"/>
          <p:cNvPicPr>
            <a:picLocks noChangeAspect="1" noChangeArrowheads="1"/>
          </p:cNvPicPr>
          <p:nvPr/>
        </p:nvPicPr>
        <p:blipFill>
          <a:blip r:embed="rId2" cstate="print"/>
          <a:srcRect/>
          <a:stretch>
            <a:fillRect/>
          </a:stretch>
        </p:blipFill>
        <p:spPr bwMode="auto">
          <a:xfrm>
            <a:off x="4481689" y="0"/>
            <a:ext cx="4662311" cy="4267200"/>
          </a:xfrm>
          <a:prstGeom prst="rect">
            <a:avLst/>
          </a:prstGeom>
          <a:noFill/>
          <a:ln w="9525">
            <a:noFill/>
            <a:miter lim="800000"/>
            <a:headEnd/>
            <a:tailEnd/>
          </a:ln>
        </p:spPr>
      </p:pic>
      <p:sp>
        <p:nvSpPr>
          <p:cNvPr id="15362" name="AutoShape 2"/>
          <p:cNvSpPr>
            <a:spLocks noGrp="1" noChangeArrowheads="1"/>
          </p:cNvSpPr>
          <p:nvPr>
            <p:ph type="title" idx="4294967295"/>
          </p:nvPr>
        </p:nvSpPr>
        <p:spPr>
          <a:xfrm>
            <a:off x="-1676400" y="228600"/>
            <a:ext cx="9144000" cy="639762"/>
          </a:xfrm>
        </p:spPr>
        <p:txBody>
          <a:bodyPr rtlCol="0">
            <a:normAutofit fontScale="90000"/>
          </a:bodyPr>
          <a:lstStyle/>
          <a:p>
            <a:pPr fontAlgn="auto">
              <a:spcAft>
                <a:spcPts val="0"/>
              </a:spcAft>
              <a:defRPr/>
            </a:pPr>
            <a:r>
              <a:rPr lang="en-US" sz="4000" b="1" dirty="0" smtClean="0">
                <a:solidFill>
                  <a:schemeClr val="tx1"/>
                </a:solidFill>
                <a:latin typeface="Times" charset="0"/>
                <a:ea typeface="Times" charset="0"/>
                <a:cs typeface="Times" charset="0"/>
              </a:rPr>
              <a:t/>
            </a:r>
            <a:br>
              <a:rPr lang="en-US" sz="4000" b="1" dirty="0" smtClean="0">
                <a:solidFill>
                  <a:schemeClr val="tx1"/>
                </a:solidFill>
                <a:latin typeface="Times" charset="0"/>
                <a:ea typeface="Times" charset="0"/>
                <a:cs typeface="Times" charset="0"/>
              </a:rPr>
            </a:br>
            <a:r>
              <a:rPr lang="en-US" b="1" dirty="0" err="1" smtClean="0">
                <a:solidFill>
                  <a:schemeClr val="tx1"/>
                </a:solidFill>
                <a:latin typeface="Times" charset="0"/>
                <a:ea typeface="Times" charset="0"/>
                <a:cs typeface="Times" charset="0"/>
              </a:rPr>
              <a:t>Myocarditis</a:t>
            </a:r>
            <a:endParaRPr lang="en-US" b="1" dirty="0" smtClean="0">
              <a:solidFill>
                <a:schemeClr val="tx1"/>
              </a:solidFill>
              <a:latin typeface="Times" charset="0"/>
              <a:ea typeface="Times" charset="0"/>
              <a:cs typeface="Times" charset="0"/>
            </a:endParaRPr>
          </a:p>
        </p:txBody>
      </p:sp>
      <p:sp>
        <p:nvSpPr>
          <p:cNvPr id="26627" name="Rectangle 3"/>
          <p:cNvSpPr>
            <a:spLocks noGrp="1" noChangeArrowheads="1"/>
          </p:cNvSpPr>
          <p:nvPr>
            <p:ph type="body" idx="4294967295"/>
          </p:nvPr>
        </p:nvSpPr>
        <p:spPr>
          <a:xfrm>
            <a:off x="152400" y="2857500"/>
            <a:ext cx="8848725" cy="3771900"/>
          </a:xfrm>
        </p:spPr>
        <p:txBody>
          <a:bodyPr/>
          <a:lstStyle/>
          <a:p>
            <a:r>
              <a:rPr lang="en-US" sz="2800" dirty="0" smtClean="0">
                <a:latin typeface="Times" charset="0"/>
                <a:ea typeface="Times" charset="0"/>
                <a:cs typeface="Times" charset="0"/>
              </a:rPr>
              <a:t>Cardiac dilatation </a:t>
            </a:r>
            <a:endParaRPr lang="en-US" sz="2800" dirty="0" smtClean="0">
              <a:latin typeface="Times" charset="0"/>
              <a:ea typeface="Times" charset="0"/>
              <a:cs typeface="Times" charset="0"/>
            </a:endParaRPr>
          </a:p>
          <a:p>
            <a:r>
              <a:rPr lang="en-US" sz="2800" dirty="0" smtClean="0">
                <a:latin typeface="Times" charset="0"/>
                <a:ea typeface="Times" charset="0"/>
                <a:cs typeface="Times" charset="0"/>
              </a:rPr>
              <a:t>Arrhythmias</a:t>
            </a:r>
          </a:p>
          <a:p>
            <a:r>
              <a:rPr lang="en-US" sz="2800" dirty="0" smtClean="0">
                <a:latin typeface="Times" charset="0"/>
                <a:ea typeface="Times" charset="0"/>
                <a:cs typeface="Times" charset="0"/>
              </a:rPr>
              <a:t>Congestive </a:t>
            </a:r>
            <a:r>
              <a:rPr lang="en-US" sz="2800" dirty="0" smtClean="0">
                <a:latin typeface="Times" charset="0"/>
                <a:ea typeface="Times" charset="0"/>
                <a:cs typeface="Times" charset="0"/>
              </a:rPr>
              <a:t>heart failure</a:t>
            </a:r>
          </a:p>
          <a:p>
            <a:r>
              <a:rPr lang="en-US" sz="2800" dirty="0" smtClean="0">
                <a:latin typeface="Times" charset="0"/>
                <a:ea typeface="Times" charset="0"/>
                <a:cs typeface="Times" charset="0"/>
              </a:rPr>
              <a:t>Tachycardia disproportionate to </a:t>
            </a:r>
            <a:r>
              <a:rPr lang="en-US" sz="2800" dirty="0" smtClean="0">
                <a:latin typeface="Times" charset="0"/>
                <a:ea typeface="Times" charset="0"/>
                <a:cs typeface="Times" charset="0"/>
              </a:rPr>
              <a:t>fever</a:t>
            </a:r>
            <a:endParaRPr lang="en-US" sz="2800" dirty="0" smtClean="0">
              <a:latin typeface="Times" charset="0"/>
              <a:ea typeface="Times" charset="0"/>
              <a:cs typeface="Times" charset="0"/>
            </a:endParaRPr>
          </a:p>
        </p:txBody>
      </p:sp>
    </p:spTree>
    <p:extLst>
      <p:ext uri="{BB962C8B-B14F-4D97-AF65-F5344CB8AC3E}">
        <p14:creationId xmlns:p14="http://schemas.microsoft.com/office/powerpoint/2010/main" val="266593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p:cNvPicPr>
            <a:picLocks noChangeAspect="1" noChangeArrowheads="1"/>
          </p:cNvPicPr>
          <p:nvPr/>
        </p:nvPicPr>
        <p:blipFill>
          <a:blip r:embed="rId2" cstate="print"/>
          <a:srcRect/>
          <a:stretch>
            <a:fillRect/>
          </a:stretch>
        </p:blipFill>
        <p:spPr bwMode="auto">
          <a:xfrm>
            <a:off x="5000625" y="285750"/>
            <a:ext cx="4143375" cy="3071813"/>
          </a:xfrm>
          <a:prstGeom prst="rect">
            <a:avLst/>
          </a:prstGeom>
          <a:noFill/>
          <a:ln w="9525">
            <a:noFill/>
            <a:miter lim="800000"/>
            <a:headEnd/>
            <a:tailEnd/>
          </a:ln>
        </p:spPr>
      </p:pic>
      <p:sp>
        <p:nvSpPr>
          <p:cNvPr id="16386" name="AutoShape 2"/>
          <p:cNvSpPr>
            <a:spLocks noGrp="1" noChangeArrowheads="1"/>
          </p:cNvSpPr>
          <p:nvPr>
            <p:ph type="title" idx="4294967295"/>
          </p:nvPr>
        </p:nvSpPr>
        <p:spPr>
          <a:xfrm>
            <a:off x="0" y="0"/>
            <a:ext cx="9144000" cy="792163"/>
          </a:xfrm>
        </p:spPr>
        <p:txBody>
          <a:bodyPr rtlCol="0">
            <a:normAutofit fontScale="90000"/>
          </a:bodyPr>
          <a:lstStyle/>
          <a:p>
            <a:pPr algn="l" fontAlgn="auto">
              <a:spcAft>
                <a:spcPts val="0"/>
              </a:spcAft>
              <a:defRPr/>
            </a:pPr>
            <a:r>
              <a:rPr lang="en-US" b="1" dirty="0" smtClean="0">
                <a:solidFill>
                  <a:schemeClr val="tx1"/>
                </a:solidFill>
                <a:latin typeface="Times" charset="0"/>
                <a:ea typeface="Times" charset="0"/>
                <a:cs typeface="Times" charset="0"/>
              </a:rPr>
              <a:t/>
            </a:r>
            <a:br>
              <a:rPr lang="en-US" b="1" dirty="0" smtClean="0">
                <a:solidFill>
                  <a:schemeClr val="tx1"/>
                </a:solidFill>
                <a:latin typeface="Times" charset="0"/>
                <a:ea typeface="Times" charset="0"/>
                <a:cs typeface="Times" charset="0"/>
              </a:rPr>
            </a:br>
            <a:r>
              <a:rPr lang="en-US" b="1" dirty="0" err="1" smtClean="0">
                <a:solidFill>
                  <a:schemeClr val="tx1"/>
                </a:solidFill>
                <a:latin typeface="Times" charset="0"/>
                <a:ea typeface="Times" charset="0"/>
                <a:cs typeface="Times" charset="0"/>
              </a:rPr>
              <a:t>Pericarditis</a:t>
            </a:r>
            <a:endParaRPr lang="en-US" b="1" dirty="0" smtClean="0">
              <a:solidFill>
                <a:schemeClr val="tx1"/>
              </a:solidFill>
              <a:latin typeface="Times" charset="0"/>
              <a:ea typeface="Times" charset="0"/>
              <a:cs typeface="Times" charset="0"/>
            </a:endParaRPr>
          </a:p>
        </p:txBody>
      </p:sp>
      <p:sp>
        <p:nvSpPr>
          <p:cNvPr id="27651" name="Rectangle 3"/>
          <p:cNvSpPr>
            <a:spLocks noGrp="1" noChangeArrowheads="1"/>
          </p:cNvSpPr>
          <p:nvPr>
            <p:ph type="body" idx="4294967295"/>
          </p:nvPr>
        </p:nvSpPr>
        <p:spPr>
          <a:xfrm>
            <a:off x="142875" y="990600"/>
            <a:ext cx="9001125" cy="5638800"/>
          </a:xfrm>
        </p:spPr>
        <p:txBody>
          <a:bodyPr/>
          <a:lstStyle/>
          <a:p>
            <a:pPr marL="533400" indent="-533400">
              <a:lnSpc>
                <a:spcPct val="80000"/>
              </a:lnSpc>
              <a:buFontTx/>
              <a:buNone/>
            </a:pPr>
            <a:endParaRPr lang="en-US" sz="2800" b="1" dirty="0" smtClean="0">
              <a:solidFill>
                <a:srgbClr val="0033CC"/>
              </a:solidFill>
              <a:cs typeface="Times New Roman" pitchFamily="18" charset="0"/>
            </a:endParaRPr>
          </a:p>
          <a:p>
            <a:pPr marL="533400" indent="-533400">
              <a:lnSpc>
                <a:spcPct val="80000"/>
              </a:lnSpc>
              <a:buFontTx/>
              <a:buNone/>
            </a:pPr>
            <a:endParaRPr lang="en-US" sz="2800" b="1" dirty="0" smtClean="0">
              <a:solidFill>
                <a:srgbClr val="0033CC"/>
              </a:solidFill>
              <a:cs typeface="Times New Roman" pitchFamily="18" charset="0"/>
            </a:endParaRPr>
          </a:p>
          <a:p>
            <a:pPr marL="533400" indent="-533400">
              <a:lnSpc>
                <a:spcPct val="80000"/>
              </a:lnSpc>
              <a:buFontTx/>
              <a:buNone/>
            </a:pPr>
            <a:r>
              <a:rPr lang="en-US" sz="2800" b="1" dirty="0" smtClean="0">
                <a:latin typeface="Times" charset="0"/>
                <a:ea typeface="Times" charset="0"/>
                <a:cs typeface="Times" charset="0"/>
              </a:rPr>
              <a:t>Dry pericarditis</a:t>
            </a:r>
            <a:endParaRPr lang="en-US" sz="2800" dirty="0" smtClean="0">
              <a:latin typeface="Times" charset="0"/>
              <a:ea typeface="Times" charset="0"/>
              <a:cs typeface="Times" charset="0"/>
            </a:endParaRPr>
          </a:p>
          <a:p>
            <a:pPr marL="533400" indent="-533400">
              <a:lnSpc>
                <a:spcPct val="80000"/>
              </a:lnSpc>
              <a:buFontTx/>
              <a:buNone/>
            </a:pPr>
            <a:r>
              <a:rPr lang="en-US" sz="2800" dirty="0" smtClean="0">
                <a:latin typeface="Times" charset="0"/>
                <a:ea typeface="Times" charset="0"/>
                <a:cs typeface="Times" charset="0"/>
              </a:rPr>
              <a:t>precordial pain and friction rub</a:t>
            </a:r>
          </a:p>
          <a:p>
            <a:pPr marL="533400" indent="-533400">
              <a:lnSpc>
                <a:spcPct val="80000"/>
              </a:lnSpc>
              <a:buFontTx/>
              <a:buNone/>
            </a:pPr>
            <a:endParaRPr lang="en-US" sz="2800" b="1" dirty="0" smtClean="0">
              <a:latin typeface="Times" charset="0"/>
              <a:ea typeface="Times" charset="0"/>
              <a:cs typeface="Times" charset="0"/>
            </a:endParaRPr>
          </a:p>
          <a:p>
            <a:pPr marL="533400" indent="-533400">
              <a:lnSpc>
                <a:spcPct val="80000"/>
              </a:lnSpc>
              <a:buFontTx/>
              <a:buNone/>
            </a:pPr>
            <a:endParaRPr lang="en-US" sz="2800" b="1" dirty="0" smtClean="0">
              <a:latin typeface="Times" charset="0"/>
              <a:ea typeface="Times" charset="0"/>
              <a:cs typeface="Times" charset="0"/>
            </a:endParaRPr>
          </a:p>
          <a:p>
            <a:pPr marL="533400" indent="-533400">
              <a:lnSpc>
                <a:spcPct val="80000"/>
              </a:lnSpc>
              <a:buFontTx/>
              <a:buNone/>
            </a:pPr>
            <a:r>
              <a:rPr lang="en-US" sz="2800" b="1" dirty="0" smtClean="0">
                <a:latin typeface="Times" charset="0"/>
                <a:ea typeface="Times" charset="0"/>
                <a:cs typeface="Times" charset="0"/>
              </a:rPr>
              <a:t>Wet Pericarditis </a:t>
            </a:r>
          </a:p>
          <a:p>
            <a:pPr marL="533400" indent="-533400">
              <a:lnSpc>
                <a:spcPct val="80000"/>
              </a:lnSpc>
              <a:buFontTx/>
              <a:buNone/>
            </a:pPr>
            <a:r>
              <a:rPr lang="en-US" sz="2800" dirty="0" smtClean="0">
                <a:latin typeface="Times" charset="0"/>
                <a:ea typeface="Times" charset="0"/>
                <a:cs typeface="Times" charset="0"/>
              </a:rPr>
              <a:t> mild to moderate effusion</a:t>
            </a:r>
          </a:p>
          <a:p>
            <a:pPr marL="533400" indent="-533400">
              <a:lnSpc>
                <a:spcPct val="80000"/>
              </a:lnSpc>
              <a:buFontTx/>
              <a:buNone/>
            </a:pPr>
            <a:endParaRPr lang="en-US" sz="2800" b="1" i="1" dirty="0" smtClean="0">
              <a:cs typeface="Times New Roman" pitchFamily="18" charset="0"/>
            </a:endParaRPr>
          </a:p>
        </p:txBody>
      </p:sp>
      <p:pic>
        <p:nvPicPr>
          <p:cNvPr id="27652" name="Picture 4"/>
          <p:cNvPicPr>
            <a:picLocks noChangeAspect="1" noChangeArrowheads="1"/>
          </p:cNvPicPr>
          <p:nvPr/>
        </p:nvPicPr>
        <p:blipFill>
          <a:blip r:embed="rId3" cstate="print"/>
          <a:srcRect/>
          <a:stretch>
            <a:fillRect/>
          </a:stretch>
        </p:blipFill>
        <p:spPr bwMode="auto">
          <a:xfrm>
            <a:off x="5019675" y="3500438"/>
            <a:ext cx="4124325" cy="3019425"/>
          </a:xfrm>
          <a:prstGeom prst="rect">
            <a:avLst/>
          </a:prstGeom>
          <a:noFill/>
          <a:ln w="9525">
            <a:noFill/>
            <a:miter lim="800000"/>
            <a:headEnd/>
            <a:tailEnd/>
          </a:ln>
        </p:spPr>
      </p:pic>
    </p:spTree>
    <p:extLst>
      <p:ext uri="{BB962C8B-B14F-4D97-AF65-F5344CB8AC3E}">
        <p14:creationId xmlns:p14="http://schemas.microsoft.com/office/powerpoint/2010/main" val="13870800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4294967295"/>
          </p:nvPr>
        </p:nvSpPr>
        <p:spPr>
          <a:xfrm>
            <a:off x="142875" y="214313"/>
            <a:ext cx="8858250" cy="6500812"/>
          </a:xfrm>
        </p:spPr>
        <p:txBody>
          <a:bodyPr rtlCol="0">
            <a:normAutofit/>
          </a:bodyPr>
          <a:lstStyle/>
          <a:p>
            <a:pPr fontAlgn="auto">
              <a:lnSpc>
                <a:spcPct val="80000"/>
              </a:lnSpc>
              <a:spcAft>
                <a:spcPts val="0"/>
              </a:spcAft>
              <a:buFontTx/>
              <a:buNone/>
              <a:defRPr/>
            </a:pPr>
            <a:endParaRPr lang="en-US" sz="2800" b="1" dirty="0" smtClean="0">
              <a:solidFill>
                <a:srgbClr val="0033CC"/>
              </a:solidFill>
              <a:cs typeface="Times New Roman" pitchFamily="18" charset="0"/>
            </a:endParaRPr>
          </a:p>
          <a:p>
            <a:pPr algn="ctr" fontAlgn="auto">
              <a:lnSpc>
                <a:spcPct val="80000"/>
              </a:lnSpc>
              <a:spcAft>
                <a:spcPts val="0"/>
              </a:spcAft>
              <a:buFontTx/>
              <a:buNone/>
              <a:defRPr/>
            </a:pPr>
            <a:r>
              <a:rPr lang="en-US" sz="2800" b="1" dirty="0" smtClean="0">
                <a:latin typeface="Times" charset="0"/>
                <a:ea typeface="Times" charset="0"/>
                <a:cs typeface="Times" charset="0"/>
              </a:rPr>
              <a:t>Pericarditis with massive pericardial </a:t>
            </a:r>
            <a:r>
              <a:rPr lang="en-US" sz="2800" b="1" dirty="0" smtClean="0">
                <a:latin typeface="Times" charset="0"/>
                <a:ea typeface="Times" charset="0"/>
                <a:cs typeface="Times" charset="0"/>
              </a:rPr>
              <a:t>effusion-tamponade</a:t>
            </a:r>
            <a:endParaRPr lang="en-US" sz="2800" b="1" dirty="0" smtClean="0">
              <a:latin typeface="Times" charset="0"/>
              <a:ea typeface="Times" charset="0"/>
              <a:cs typeface="Times" charset="0"/>
            </a:endParaRPr>
          </a:p>
          <a:p>
            <a:pPr fontAlgn="auto">
              <a:lnSpc>
                <a:spcPct val="80000"/>
              </a:lnSpc>
              <a:spcAft>
                <a:spcPts val="0"/>
              </a:spcAft>
              <a:buFontTx/>
              <a:buNone/>
              <a:defRPr/>
            </a:pPr>
            <a:endParaRPr lang="en-US" sz="2800" b="1" dirty="0" smtClean="0">
              <a:latin typeface="Times" charset="0"/>
              <a:ea typeface="Times" charset="0"/>
              <a:cs typeface="Times" charset="0"/>
            </a:endParaRPr>
          </a:p>
          <a:p>
            <a:pPr marL="533400" indent="-533400" fontAlgn="auto">
              <a:lnSpc>
                <a:spcPct val="80000"/>
              </a:lnSpc>
              <a:spcAft>
                <a:spcPts val="0"/>
              </a:spcAft>
              <a:buFont typeface="Wingdings" pitchFamily="2" charset="2"/>
              <a:buChar char="v"/>
              <a:defRPr/>
            </a:pPr>
            <a:r>
              <a:rPr lang="en-US" sz="2400" dirty="0" smtClean="0">
                <a:latin typeface="Times" charset="0"/>
                <a:ea typeface="Times" charset="0"/>
                <a:cs typeface="Times" charset="0"/>
              </a:rPr>
              <a:t>Weak pulse.</a:t>
            </a:r>
          </a:p>
          <a:p>
            <a:pPr marL="533400" indent="-533400" fontAlgn="auto">
              <a:lnSpc>
                <a:spcPct val="80000"/>
              </a:lnSpc>
              <a:spcAft>
                <a:spcPts val="0"/>
              </a:spcAft>
              <a:buFont typeface="Wingdings" pitchFamily="2" charset="2"/>
              <a:buChar char="v"/>
              <a:defRPr/>
            </a:pPr>
            <a:r>
              <a:rPr lang="en-US" sz="2400" dirty="0" err="1" smtClean="0">
                <a:latin typeface="Times" charset="0"/>
                <a:ea typeface="Times" charset="0"/>
                <a:cs typeface="Times" charset="0"/>
              </a:rPr>
              <a:t>Pulsus</a:t>
            </a:r>
            <a:r>
              <a:rPr lang="en-US" sz="2400" dirty="0" smtClean="0">
                <a:latin typeface="Times" charset="0"/>
                <a:ea typeface="Times" charset="0"/>
                <a:cs typeface="Times" charset="0"/>
              </a:rPr>
              <a:t> </a:t>
            </a:r>
            <a:r>
              <a:rPr lang="en-US" sz="2400" dirty="0" err="1" smtClean="0">
                <a:latin typeface="Times" charset="0"/>
                <a:ea typeface="Times" charset="0"/>
                <a:cs typeface="Times" charset="0"/>
              </a:rPr>
              <a:t>paradoxus</a:t>
            </a:r>
            <a:endParaRPr lang="en-US" sz="2400" dirty="0" smtClean="0">
              <a:latin typeface="Times" charset="0"/>
              <a:ea typeface="Times" charset="0"/>
              <a:cs typeface="Times" charset="0"/>
            </a:endParaRPr>
          </a:p>
          <a:p>
            <a:pPr marL="533400" indent="-533400" fontAlgn="auto">
              <a:lnSpc>
                <a:spcPct val="80000"/>
              </a:lnSpc>
              <a:spcAft>
                <a:spcPts val="0"/>
              </a:spcAft>
              <a:buFont typeface="Arial" pitchFamily="34" charset="0"/>
              <a:buNone/>
              <a:defRPr/>
            </a:pPr>
            <a:r>
              <a:rPr lang="en-US" sz="2400" dirty="0" smtClean="0">
                <a:latin typeface="Times" charset="0"/>
                <a:ea typeface="Times" charset="0"/>
                <a:cs typeface="Times" charset="0"/>
              </a:rPr>
              <a:t>      is an abnormally large decrease in systolic BP during inspiration. The normal fall in systolic BP is &lt;10 mmHg. When the drop is &gt;10mmHg, it is referred to as </a:t>
            </a:r>
            <a:r>
              <a:rPr lang="en-US" sz="2400" dirty="0" err="1" smtClean="0">
                <a:latin typeface="Times" charset="0"/>
                <a:ea typeface="Times" charset="0"/>
                <a:cs typeface="Times" charset="0"/>
              </a:rPr>
              <a:t>pulsus</a:t>
            </a:r>
            <a:r>
              <a:rPr lang="en-US" sz="2400" dirty="0" smtClean="0">
                <a:latin typeface="Times" charset="0"/>
                <a:ea typeface="Times" charset="0"/>
                <a:cs typeface="Times" charset="0"/>
              </a:rPr>
              <a:t> </a:t>
            </a:r>
            <a:r>
              <a:rPr lang="en-US" sz="2400" dirty="0" err="1" smtClean="0">
                <a:latin typeface="Times" charset="0"/>
                <a:ea typeface="Times" charset="0"/>
                <a:cs typeface="Times" charset="0"/>
              </a:rPr>
              <a:t>paradoxus</a:t>
            </a:r>
            <a:r>
              <a:rPr lang="en-US" sz="2400" dirty="0" smtClean="0">
                <a:latin typeface="Times" charset="0"/>
                <a:ea typeface="Times" charset="0"/>
                <a:cs typeface="Times" charset="0"/>
              </a:rPr>
              <a:t>. </a:t>
            </a:r>
            <a:endParaRPr lang="en-US" sz="2400" b="1" dirty="0" smtClean="0">
              <a:latin typeface="Times" charset="0"/>
              <a:ea typeface="Times" charset="0"/>
              <a:cs typeface="Times" charset="0"/>
            </a:endParaRPr>
          </a:p>
          <a:p>
            <a:pPr marL="533400" indent="-533400" fontAlgn="auto">
              <a:lnSpc>
                <a:spcPct val="80000"/>
              </a:lnSpc>
              <a:spcAft>
                <a:spcPts val="0"/>
              </a:spcAft>
              <a:buFont typeface="Wingdings" pitchFamily="2" charset="2"/>
              <a:buChar char="v"/>
              <a:defRPr/>
            </a:pPr>
            <a:r>
              <a:rPr lang="en-US" sz="2400" dirty="0" smtClean="0">
                <a:latin typeface="Times" charset="0"/>
                <a:ea typeface="Times" charset="0"/>
                <a:cs typeface="Times" charset="0"/>
              </a:rPr>
              <a:t>Congested non pulsating neck veins.</a:t>
            </a:r>
          </a:p>
          <a:p>
            <a:pPr marL="533400" indent="-533400" fontAlgn="auto">
              <a:lnSpc>
                <a:spcPct val="80000"/>
              </a:lnSpc>
              <a:spcAft>
                <a:spcPts val="0"/>
              </a:spcAft>
              <a:buFont typeface="Wingdings" pitchFamily="2" charset="2"/>
              <a:buChar char="v"/>
              <a:defRPr/>
            </a:pPr>
            <a:r>
              <a:rPr lang="en-US" sz="2400" dirty="0" smtClean="0">
                <a:latin typeface="Times" charset="0"/>
                <a:ea typeface="Times" charset="0"/>
                <a:cs typeface="Times" charset="0"/>
              </a:rPr>
              <a:t>Weak apical pulsation</a:t>
            </a:r>
          </a:p>
          <a:p>
            <a:pPr marL="533400" indent="-533400" fontAlgn="auto">
              <a:lnSpc>
                <a:spcPct val="80000"/>
              </a:lnSpc>
              <a:spcAft>
                <a:spcPts val="0"/>
              </a:spcAft>
              <a:buFont typeface="Wingdings" pitchFamily="2" charset="2"/>
              <a:buChar char="v"/>
              <a:defRPr/>
            </a:pPr>
            <a:r>
              <a:rPr lang="en-US" sz="2400" dirty="0" smtClean="0">
                <a:latin typeface="Times" charset="0"/>
                <a:ea typeface="Times" charset="0"/>
                <a:cs typeface="Times" charset="0"/>
              </a:rPr>
              <a:t>Heart sounds are distant and muffled.</a:t>
            </a:r>
          </a:p>
          <a:p>
            <a:pPr marL="533400" indent="-533400" fontAlgn="auto">
              <a:lnSpc>
                <a:spcPct val="80000"/>
              </a:lnSpc>
              <a:spcAft>
                <a:spcPts val="0"/>
              </a:spcAft>
              <a:buFont typeface="Wingdings" pitchFamily="2" charset="2"/>
              <a:buChar char="v"/>
              <a:defRPr/>
            </a:pPr>
            <a:r>
              <a:rPr lang="en-US" sz="2400" dirty="0" smtClean="0">
                <a:latin typeface="Times" charset="0"/>
                <a:ea typeface="Times" charset="0"/>
                <a:cs typeface="Times" charset="0"/>
              </a:rPr>
              <a:t>Dullness outside the apex</a:t>
            </a:r>
          </a:p>
          <a:p>
            <a:pPr marL="533400" indent="-533400" fontAlgn="auto">
              <a:lnSpc>
                <a:spcPct val="80000"/>
              </a:lnSpc>
              <a:spcAft>
                <a:spcPts val="0"/>
              </a:spcAft>
              <a:buFont typeface="Wingdings" pitchFamily="2" charset="2"/>
              <a:buChar char="v"/>
              <a:defRPr/>
            </a:pPr>
            <a:r>
              <a:rPr lang="en-US" sz="2400" dirty="0" err="1" smtClean="0">
                <a:latin typeface="Times" charset="0"/>
                <a:ea typeface="Times" charset="0"/>
                <a:cs typeface="Times" charset="0"/>
              </a:rPr>
              <a:t>Ewart’s</a:t>
            </a:r>
            <a:r>
              <a:rPr lang="en-US" sz="2400" dirty="0" smtClean="0">
                <a:latin typeface="Times" charset="0"/>
                <a:ea typeface="Times" charset="0"/>
                <a:cs typeface="Times" charset="0"/>
              </a:rPr>
              <a:t> sign </a:t>
            </a:r>
          </a:p>
          <a:p>
            <a:pPr marL="533400" indent="-533400" fontAlgn="auto">
              <a:lnSpc>
                <a:spcPct val="80000"/>
              </a:lnSpc>
              <a:spcAft>
                <a:spcPts val="0"/>
              </a:spcAft>
              <a:buFont typeface="Arial" pitchFamily="34" charset="0"/>
              <a:buNone/>
              <a:defRPr/>
            </a:pPr>
            <a:r>
              <a:rPr lang="en-US" sz="2000" dirty="0" smtClean="0">
                <a:latin typeface="Times" charset="0"/>
                <a:ea typeface="Times" charset="0"/>
                <a:cs typeface="Times" charset="0"/>
              </a:rPr>
              <a:t>compression of the left lung produces </a:t>
            </a:r>
          </a:p>
          <a:p>
            <a:pPr marL="533400" indent="-533400" fontAlgn="auto">
              <a:lnSpc>
                <a:spcPct val="80000"/>
              </a:lnSpc>
              <a:spcAft>
                <a:spcPts val="0"/>
              </a:spcAft>
              <a:buFont typeface="Arial" pitchFamily="34" charset="0"/>
              <a:buNone/>
              <a:defRPr/>
            </a:pPr>
            <a:r>
              <a:rPr lang="en-US" sz="2000" dirty="0" smtClean="0">
                <a:latin typeface="Times" charset="0"/>
                <a:ea typeface="Times" charset="0"/>
                <a:cs typeface="Times" charset="0"/>
              </a:rPr>
              <a:t>dullness and bronchial breathing at the </a:t>
            </a:r>
          </a:p>
          <a:p>
            <a:pPr marL="533400" indent="-533400" fontAlgn="auto">
              <a:lnSpc>
                <a:spcPct val="80000"/>
              </a:lnSpc>
              <a:spcAft>
                <a:spcPts val="0"/>
              </a:spcAft>
              <a:buFont typeface="Arial" pitchFamily="34" charset="0"/>
              <a:buNone/>
              <a:defRPr/>
            </a:pPr>
            <a:r>
              <a:rPr lang="en-US" sz="2000" dirty="0" smtClean="0">
                <a:latin typeface="Times" charset="0"/>
                <a:ea typeface="Times" charset="0"/>
                <a:cs typeface="Times" charset="0"/>
              </a:rPr>
              <a:t>lung base </a:t>
            </a:r>
            <a:r>
              <a:rPr lang="en-US" sz="2000" dirty="0" err="1" smtClean="0">
                <a:latin typeface="Times" charset="0"/>
                <a:ea typeface="Times" charset="0"/>
                <a:cs typeface="Times" charset="0"/>
              </a:rPr>
              <a:t>posteriorly</a:t>
            </a:r>
            <a:r>
              <a:rPr lang="en-US" sz="2000" dirty="0" smtClean="0">
                <a:latin typeface="Times" charset="0"/>
                <a:ea typeface="Times" charset="0"/>
                <a:cs typeface="Times" charset="0"/>
              </a:rPr>
              <a:t>.</a:t>
            </a:r>
          </a:p>
        </p:txBody>
      </p:sp>
      <p:pic>
        <p:nvPicPr>
          <p:cNvPr id="28674" name="Picture 7" descr="Pericardial effusion.jpg (460×300)"/>
          <p:cNvPicPr>
            <a:picLocks noChangeAspect="1" noChangeArrowheads="1"/>
          </p:cNvPicPr>
          <p:nvPr/>
        </p:nvPicPr>
        <p:blipFill>
          <a:blip r:embed="rId2" cstate="print"/>
          <a:srcRect/>
          <a:stretch>
            <a:fillRect/>
          </a:stretch>
        </p:blipFill>
        <p:spPr bwMode="auto">
          <a:xfrm>
            <a:off x="5580112" y="4365104"/>
            <a:ext cx="3563888" cy="2286000"/>
          </a:xfrm>
          <a:prstGeom prst="rect">
            <a:avLst/>
          </a:prstGeom>
          <a:noFill/>
          <a:ln w="9525">
            <a:noFill/>
            <a:miter lim="800000"/>
            <a:headEnd/>
            <a:tailEnd/>
          </a:ln>
        </p:spPr>
      </p:pic>
    </p:spTree>
    <p:extLst>
      <p:ext uri="{BB962C8B-B14F-4D97-AF65-F5344CB8AC3E}">
        <p14:creationId xmlns:p14="http://schemas.microsoft.com/office/powerpoint/2010/main" val="17196978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685800" y="770512"/>
            <a:ext cx="6553200" cy="5674835"/>
          </a:xfrm>
          <a:prstGeom prst="rect">
            <a:avLst/>
          </a:prstGeom>
          <a:noFill/>
          <a:ln w="9525">
            <a:noFill/>
            <a:miter lim="800000"/>
            <a:headEnd/>
            <a:tailEnd/>
          </a:ln>
        </p:spPr>
      </p:pic>
      <p:sp>
        <p:nvSpPr>
          <p:cNvPr id="3" name="TextBox 2"/>
          <p:cNvSpPr txBox="1"/>
          <p:nvPr/>
        </p:nvSpPr>
        <p:spPr>
          <a:xfrm>
            <a:off x="1676400" y="152400"/>
            <a:ext cx="5715000" cy="584775"/>
          </a:xfrm>
          <a:prstGeom prst="rect">
            <a:avLst/>
          </a:prstGeom>
          <a:noFill/>
        </p:spPr>
        <p:txBody>
          <a:bodyPr wrap="square" rtlCol="0">
            <a:spAutoFit/>
          </a:bodyPr>
          <a:lstStyle/>
          <a:p>
            <a:r>
              <a:rPr lang="en-US" sz="3200" b="1" dirty="0" smtClean="0">
                <a:latin typeface="Times" charset="0"/>
                <a:ea typeface="Times" charset="0"/>
                <a:cs typeface="Times" charset="0"/>
              </a:rPr>
              <a:t>Erythema </a:t>
            </a:r>
            <a:r>
              <a:rPr lang="en-US" sz="3200" b="1" dirty="0" err="1" smtClean="0">
                <a:latin typeface="Times" charset="0"/>
                <a:ea typeface="Times" charset="0"/>
                <a:cs typeface="Times" charset="0"/>
              </a:rPr>
              <a:t>marginatum</a:t>
            </a:r>
            <a:endParaRPr lang="en-US" sz="3200" b="1" dirty="0">
              <a:latin typeface="Times" charset="0"/>
              <a:ea typeface="Times" charset="0"/>
              <a:cs typeface="Times" charset="0"/>
            </a:endParaRPr>
          </a:p>
        </p:txBody>
      </p:sp>
      <p:sp>
        <p:nvSpPr>
          <p:cNvPr id="4" name="Rectangle 3"/>
          <p:cNvSpPr/>
          <p:nvPr/>
        </p:nvSpPr>
        <p:spPr>
          <a:xfrm>
            <a:off x="685800" y="5737461"/>
            <a:ext cx="6324600" cy="707886"/>
          </a:xfrm>
          <a:prstGeom prst="rect">
            <a:avLst/>
          </a:prstGeom>
        </p:spPr>
        <p:txBody>
          <a:bodyPr wrap="square">
            <a:spAutoFit/>
          </a:bodyPr>
          <a:lstStyle/>
          <a:p>
            <a:pPr marL="533400" indent="-533400" algn="just"/>
            <a:r>
              <a:rPr lang="en-US" sz="2000" b="1" dirty="0">
                <a:latin typeface="Times" charset="0"/>
                <a:ea typeface="Times" charset="0"/>
                <a:cs typeface="Times" charset="0"/>
              </a:rPr>
              <a:t>Red, raised, non pruritic </a:t>
            </a:r>
            <a:r>
              <a:rPr lang="en-US" sz="2000" b="1" dirty="0" smtClean="0">
                <a:latin typeface="Times" charset="0"/>
                <a:ea typeface="Times" charset="0"/>
                <a:cs typeface="Times" charset="0"/>
              </a:rPr>
              <a:t>macules extend </a:t>
            </a:r>
            <a:r>
              <a:rPr lang="en-US" sz="2000" b="1" dirty="0">
                <a:latin typeface="Times" charset="0"/>
                <a:ea typeface="Times" charset="0"/>
                <a:cs typeface="Times" charset="0"/>
              </a:rPr>
              <a:t>to form wavy lines or rings with pale centers .</a:t>
            </a:r>
          </a:p>
        </p:txBody>
      </p:sp>
    </p:spTree>
    <p:extLst>
      <p:ext uri="{BB962C8B-B14F-4D97-AF65-F5344CB8AC3E}">
        <p14:creationId xmlns:p14="http://schemas.microsoft.com/office/powerpoint/2010/main" val="14307156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AutoShape 2"/>
          <p:cNvSpPr>
            <a:spLocks noGrp="1" noChangeArrowheads="1"/>
          </p:cNvSpPr>
          <p:nvPr>
            <p:ph type="title" idx="4294967295"/>
          </p:nvPr>
        </p:nvSpPr>
        <p:spPr>
          <a:xfrm>
            <a:off x="152400" y="762000"/>
            <a:ext cx="4953000" cy="1676400"/>
          </a:xfrm>
        </p:spPr>
        <p:txBody>
          <a:bodyPr rtlCol="0">
            <a:normAutofit fontScale="90000"/>
          </a:bodyPr>
          <a:lstStyle/>
          <a:p>
            <a:pPr algn="l" fontAlgn="auto">
              <a:spcAft>
                <a:spcPts val="0"/>
              </a:spcAft>
              <a:defRPr/>
            </a:pPr>
            <a:r>
              <a:rPr lang="en-US" sz="3200" dirty="0" smtClean="0">
                <a:solidFill>
                  <a:srgbClr val="FF0000"/>
                </a:solidFill>
              </a:rPr>
              <a:t> </a:t>
            </a:r>
            <a:br>
              <a:rPr lang="en-US" sz="3200" dirty="0" smtClean="0">
                <a:solidFill>
                  <a:srgbClr val="FF0000"/>
                </a:solidFill>
              </a:rPr>
            </a:br>
            <a:r>
              <a:rPr lang="en-US" sz="3200" u="sng" dirty="0" smtClean="0">
                <a:solidFill>
                  <a:schemeClr val="tx1"/>
                </a:solidFill>
                <a:effectLst>
                  <a:outerShdw blurRad="38100" dist="38100" dir="2700000" algn="tl">
                    <a:srgbClr val="000000">
                      <a:alpha val="43137"/>
                    </a:srgbClr>
                  </a:outerShdw>
                </a:effectLst>
                <a:latin typeface="Times" charset="0"/>
                <a:ea typeface="Times" charset="0"/>
                <a:cs typeface="Times" charset="0"/>
              </a:rPr>
              <a:t>Primary prevention</a:t>
            </a:r>
            <a:br>
              <a:rPr lang="en-US" sz="3200" u="sng" dirty="0" smtClean="0">
                <a:solidFill>
                  <a:schemeClr val="tx1"/>
                </a:solidFill>
                <a:effectLst>
                  <a:outerShdw blurRad="38100" dist="38100" dir="2700000" algn="tl">
                    <a:srgbClr val="000000">
                      <a:alpha val="43137"/>
                    </a:srgbClr>
                  </a:outerShdw>
                </a:effectLst>
                <a:latin typeface="Times" charset="0"/>
                <a:ea typeface="Times" charset="0"/>
                <a:cs typeface="Times" charset="0"/>
              </a:rPr>
            </a:br>
            <a:r>
              <a:rPr lang="en-US" sz="3200" u="sng" dirty="0" smtClean="0">
                <a:solidFill>
                  <a:schemeClr val="tx1"/>
                </a:solidFill>
                <a:effectLst>
                  <a:outerShdw blurRad="38100" dist="38100" dir="2700000" algn="tl">
                    <a:srgbClr val="000000">
                      <a:alpha val="43137"/>
                    </a:srgbClr>
                  </a:outerShdw>
                </a:effectLst>
                <a:latin typeface="Times" charset="0"/>
                <a:ea typeface="Times" charset="0"/>
                <a:cs typeface="Times" charset="0"/>
              </a:rPr>
              <a:t>eradication of </a:t>
            </a:r>
            <a:r>
              <a:rPr lang="en-US" sz="3200" u="sng" dirty="0" smtClean="0">
                <a:solidFill>
                  <a:schemeClr val="tx1"/>
                </a:solidFill>
                <a:effectLst>
                  <a:outerShdw blurRad="38100" dist="38100" dir="2700000" algn="tl">
                    <a:srgbClr val="000000">
                      <a:alpha val="43137"/>
                    </a:srgbClr>
                  </a:outerShdw>
                </a:effectLst>
                <a:latin typeface="Times" charset="0"/>
                <a:ea typeface="Times" charset="0"/>
                <a:cs typeface="Times" charset="0"/>
              </a:rPr>
              <a:t>GAS</a:t>
            </a:r>
            <a:br>
              <a:rPr lang="en-US" sz="3200" u="sng" dirty="0" smtClean="0">
                <a:solidFill>
                  <a:schemeClr val="tx1"/>
                </a:solidFill>
                <a:effectLst>
                  <a:outerShdw blurRad="38100" dist="38100" dir="2700000" algn="tl">
                    <a:srgbClr val="000000">
                      <a:alpha val="43137"/>
                    </a:srgbClr>
                  </a:outerShdw>
                </a:effectLst>
                <a:latin typeface="Times" charset="0"/>
                <a:ea typeface="Times" charset="0"/>
                <a:cs typeface="Times" charset="0"/>
              </a:rPr>
            </a:br>
            <a:r>
              <a:rPr lang="en-US" sz="4000" dirty="0" smtClean="0">
                <a:solidFill>
                  <a:schemeClr val="tx1"/>
                </a:solidFill>
                <a:latin typeface="Times" charset="0"/>
                <a:ea typeface="Times" charset="0"/>
                <a:cs typeface="Times" charset="0"/>
              </a:rPr>
              <a:t/>
            </a:r>
            <a:br>
              <a:rPr lang="en-US" sz="4000" dirty="0" smtClean="0">
                <a:solidFill>
                  <a:schemeClr val="tx1"/>
                </a:solidFill>
                <a:latin typeface="Times" charset="0"/>
                <a:ea typeface="Times" charset="0"/>
                <a:cs typeface="Times" charset="0"/>
              </a:rPr>
            </a:br>
            <a:r>
              <a:rPr lang="en-US" sz="2400" dirty="0" smtClean="0">
                <a:solidFill>
                  <a:schemeClr val="tx1"/>
                </a:solidFill>
                <a:latin typeface="Times" charset="0"/>
                <a:ea typeface="Times" charset="0"/>
                <a:cs typeface="Times" charset="0"/>
              </a:rPr>
              <a:t>all patients with ARF should receive</a:t>
            </a:r>
          </a:p>
        </p:txBody>
      </p:sp>
      <p:graphicFrame>
        <p:nvGraphicFramePr>
          <p:cNvPr id="43058" name="Group 50"/>
          <p:cNvGraphicFramePr>
            <a:graphicFrameLocks noGrp="1"/>
          </p:cNvGraphicFramePr>
          <p:nvPr>
            <p:extLst>
              <p:ext uri="{D42A27DB-BD31-4B8C-83A1-F6EECF244321}">
                <p14:modId xmlns:p14="http://schemas.microsoft.com/office/powerpoint/2010/main" val="1359147150"/>
              </p:ext>
            </p:extLst>
          </p:nvPr>
        </p:nvGraphicFramePr>
        <p:xfrm>
          <a:off x="138112" y="3038276"/>
          <a:ext cx="8858312" cy="3819724"/>
        </p:xfrm>
        <a:graphic>
          <a:graphicData uri="http://schemas.openxmlformats.org/drawingml/2006/table">
            <a:tbl>
              <a:tblPr rtl="1"/>
              <a:tblGrid>
                <a:gridCol w="1492506"/>
                <a:gridCol w="1613149"/>
                <a:gridCol w="3591714"/>
                <a:gridCol w="2160943"/>
              </a:tblGrid>
              <a:tr h="61147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charset="0"/>
                          <a:ea typeface="Times" charset="0"/>
                          <a:cs typeface="Times" charset="0"/>
                        </a:rPr>
                        <a:t>Frequency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charset="0"/>
                          <a:ea typeface="Times" charset="0"/>
                          <a:cs typeface="Times" charset="0"/>
                        </a:rPr>
                        <a:t>Route of administration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charset="0"/>
                          <a:ea typeface="Times" charset="0"/>
                          <a:cs typeface="Times" charset="0"/>
                        </a:rPr>
                        <a:t>Dose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charset="0"/>
                          <a:ea typeface="Times" charset="0"/>
                          <a:cs typeface="Times" charset="0"/>
                        </a:rPr>
                        <a:t>Antibiotic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389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charset="0"/>
                          <a:ea typeface="Times" charset="0"/>
                          <a:cs typeface="Times" charset="0"/>
                        </a:rPr>
                        <a:t>Once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charset="0"/>
                          <a:ea typeface="Times" charset="0"/>
                          <a:cs typeface="Times" charset="0"/>
                        </a:rPr>
                        <a:t>IM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charset="0"/>
                          <a:ea typeface="Times" charset="0"/>
                          <a:cs typeface="Times" charset="0"/>
                        </a:rPr>
                        <a:t>1.2 million units (weight &gt; 27 kg)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charset="0"/>
                          <a:ea typeface="Times" charset="0"/>
                          <a:cs typeface="Times" charset="0"/>
                        </a:rPr>
                        <a:t>600.000 units (weight &lt; 27 kg)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 </a:t>
                      </a:r>
                      <a:r>
                        <a:rPr kumimoji="0" lang="en-US" sz="2000" b="1" i="0" u="none" strike="noStrike" cap="none" normalizeH="0" baseline="0" dirty="0" err="1" smtClean="0">
                          <a:ln>
                            <a:noFill/>
                          </a:ln>
                          <a:solidFill>
                            <a:schemeClr val="tx1"/>
                          </a:solidFill>
                          <a:effectLst/>
                          <a:latin typeface="Times" charset="0"/>
                          <a:ea typeface="Times" charset="0"/>
                          <a:cs typeface="Times" charset="0"/>
                        </a:rPr>
                        <a:t>Benzathine</a:t>
                      </a:r>
                      <a:r>
                        <a:rPr kumimoji="0" lang="en-US" sz="2000" b="1" i="0" u="none" strike="noStrike" cap="none" normalizeH="0" baseline="0" dirty="0" smtClean="0">
                          <a:ln>
                            <a:noFill/>
                          </a:ln>
                          <a:solidFill>
                            <a:schemeClr val="tx1"/>
                          </a:solidFill>
                          <a:effectLst/>
                          <a:latin typeface="Times" charset="0"/>
                          <a:ea typeface="Times" charset="0"/>
                          <a:cs typeface="Times" charset="0"/>
                        </a:rPr>
                        <a:t> penicillin 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7354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charset="0"/>
                          <a:ea typeface="Times" charset="0"/>
                          <a:cs typeface="Times" charset="0"/>
                        </a:rPr>
                        <a:t>Twice daily for 10 days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charset="0"/>
                          <a:ea typeface="Times" charset="0"/>
                          <a:cs typeface="Times" charset="0"/>
                        </a:rPr>
                        <a:t>Oral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charset="0"/>
                          <a:ea typeface="Times" charset="0"/>
                          <a:cs typeface="Times" charset="0"/>
                        </a:rPr>
                        <a:t>250 mg/dose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 Penicillin V</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 (oral penicillin )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7354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charset="0"/>
                          <a:ea typeface="Times" charset="0"/>
                          <a:cs typeface="Times" charset="0"/>
                        </a:rPr>
                        <a:t>3 doses for 10 days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charset="0"/>
                          <a:ea typeface="Times" charset="0"/>
                          <a:cs typeface="Times" charset="0"/>
                        </a:rPr>
                        <a:t>Oral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charset="0"/>
                          <a:ea typeface="Times" charset="0"/>
                          <a:cs typeface="Times" charset="0"/>
                        </a:rPr>
                        <a:t>40mg / kg/ 24 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 Erythromycin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0760614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charset="0"/>
                <a:ea typeface="Times" charset="0"/>
                <a:cs typeface="Times" charset="0"/>
              </a:rPr>
              <a:t>Rheumatic fever-definition</a:t>
            </a:r>
            <a:endParaRPr lang="en-US" dirty="0">
              <a:latin typeface="Times" charset="0"/>
              <a:ea typeface="Times" charset="0"/>
              <a:cs typeface="Times" charset="0"/>
            </a:endParaRPr>
          </a:p>
        </p:txBody>
      </p:sp>
      <p:sp>
        <p:nvSpPr>
          <p:cNvPr id="3" name="Content Placeholder 2"/>
          <p:cNvSpPr>
            <a:spLocks noGrp="1"/>
          </p:cNvSpPr>
          <p:nvPr>
            <p:ph idx="1"/>
          </p:nvPr>
        </p:nvSpPr>
        <p:spPr>
          <a:xfrm>
            <a:off x="457200" y="2209800"/>
            <a:ext cx="8229600" cy="4525963"/>
          </a:xfrm>
        </p:spPr>
        <p:txBody>
          <a:bodyPr anchor="ctr"/>
          <a:lstStyle/>
          <a:p>
            <a:pPr marL="0" indent="0" algn="just">
              <a:buNone/>
            </a:pPr>
            <a:r>
              <a:rPr lang="en-US" dirty="0">
                <a:latin typeface="Times" charset="0"/>
                <a:ea typeface="Times" charset="0"/>
                <a:cs typeface="Times" charset="0"/>
              </a:rPr>
              <a:t>Rheumatic fever (RF) is </a:t>
            </a:r>
            <a:r>
              <a:rPr lang="en-US" dirty="0" smtClean="0">
                <a:latin typeface="Times" charset="0"/>
                <a:ea typeface="Times" charset="0"/>
                <a:cs typeface="Times" charset="0"/>
              </a:rPr>
              <a:t>an </a:t>
            </a:r>
            <a:r>
              <a:rPr lang="en-US" b="1" dirty="0" smtClean="0">
                <a:latin typeface="Times" charset="0"/>
                <a:ea typeface="Times" charset="0"/>
                <a:cs typeface="Times" charset="0"/>
              </a:rPr>
              <a:t>autoimmune</a:t>
            </a:r>
            <a:r>
              <a:rPr lang="en-US" b="1" dirty="0">
                <a:latin typeface="Times" charset="0"/>
                <a:ea typeface="Times" charset="0"/>
                <a:cs typeface="Times" charset="0"/>
              </a:rPr>
              <a:t>, </a:t>
            </a:r>
            <a:r>
              <a:rPr lang="en-US" b="1" dirty="0" err="1">
                <a:latin typeface="Times" charset="0"/>
                <a:ea typeface="Times" charset="0"/>
                <a:cs typeface="Times" charset="0"/>
              </a:rPr>
              <a:t>multiorgan</a:t>
            </a:r>
            <a:r>
              <a:rPr lang="en-US" b="1" dirty="0">
                <a:latin typeface="Times" charset="0"/>
                <a:ea typeface="Times" charset="0"/>
                <a:cs typeface="Times" charset="0"/>
              </a:rPr>
              <a:t> inflammatory disease</a:t>
            </a:r>
            <a:r>
              <a:rPr lang="en-US" dirty="0">
                <a:latin typeface="Times" charset="0"/>
                <a:ea typeface="Times" charset="0"/>
                <a:cs typeface="Times" charset="0"/>
              </a:rPr>
              <a:t> </a:t>
            </a:r>
            <a:r>
              <a:rPr lang="en-US" dirty="0" smtClean="0">
                <a:latin typeface="Times" charset="0"/>
                <a:ea typeface="Times" charset="0"/>
                <a:cs typeface="Times" charset="0"/>
              </a:rPr>
              <a:t>that </a:t>
            </a:r>
            <a:r>
              <a:rPr lang="en-US" dirty="0">
                <a:latin typeface="Times" charset="0"/>
                <a:ea typeface="Times" charset="0"/>
                <a:cs typeface="Times" charset="0"/>
              </a:rPr>
              <a:t>occurs as a result of group </a:t>
            </a:r>
            <a:r>
              <a:rPr lang="en-US" b="1" dirty="0">
                <a:latin typeface="Times" charset="0"/>
                <a:ea typeface="Times" charset="0"/>
                <a:cs typeface="Times" charset="0"/>
              </a:rPr>
              <a:t>A β-hemolytic </a:t>
            </a:r>
            <a:r>
              <a:rPr lang="en-US" b="1" dirty="0" smtClean="0">
                <a:latin typeface="Times" charset="0"/>
                <a:ea typeface="Times" charset="0"/>
                <a:cs typeface="Times" charset="0"/>
              </a:rPr>
              <a:t>streptococcal infection</a:t>
            </a:r>
            <a:r>
              <a:rPr lang="en-US" dirty="0" smtClean="0">
                <a:latin typeface="Times" charset="0"/>
                <a:ea typeface="Times" charset="0"/>
                <a:cs typeface="Times" charset="0"/>
              </a:rPr>
              <a:t> </a:t>
            </a:r>
            <a:r>
              <a:rPr lang="en-US" dirty="0">
                <a:latin typeface="Times" charset="0"/>
                <a:ea typeface="Times" charset="0"/>
                <a:cs typeface="Times" charset="0"/>
              </a:rPr>
              <a:t>in genetically susceptible </a:t>
            </a:r>
            <a:r>
              <a:rPr lang="en-US" dirty="0" smtClean="0">
                <a:latin typeface="Times" charset="0"/>
                <a:ea typeface="Times" charset="0"/>
                <a:cs typeface="Times" charset="0"/>
              </a:rPr>
              <a:t>individuals.</a:t>
            </a:r>
            <a:endParaRPr lang="en-US" dirty="0">
              <a:latin typeface="Times" charset="0"/>
              <a:ea typeface="Times" charset="0"/>
              <a:cs typeface="Times" charset="0"/>
            </a:endParaRPr>
          </a:p>
          <a:p>
            <a:endParaRPr lang="en-US" dirty="0"/>
          </a:p>
        </p:txBody>
      </p:sp>
    </p:spTree>
    <p:extLst>
      <p:ext uri="{BB962C8B-B14F-4D97-AF65-F5344CB8AC3E}">
        <p14:creationId xmlns:p14="http://schemas.microsoft.com/office/powerpoint/2010/main" val="20310571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AutoShape 2"/>
          <p:cNvSpPr>
            <a:spLocks noGrp="1" noChangeArrowheads="1"/>
          </p:cNvSpPr>
          <p:nvPr>
            <p:ph type="title" idx="4294967295"/>
          </p:nvPr>
        </p:nvSpPr>
        <p:spPr>
          <a:xfrm>
            <a:off x="228600" y="260648"/>
            <a:ext cx="8915400" cy="1008112"/>
          </a:xfrm>
        </p:spPr>
        <p:txBody>
          <a:bodyPr rtlCol="0">
            <a:noAutofit/>
          </a:bodyPr>
          <a:lstStyle/>
          <a:p>
            <a:pPr fontAlgn="auto">
              <a:spcAft>
                <a:spcPts val="0"/>
              </a:spcAft>
              <a:defRPr/>
            </a:pPr>
            <a:r>
              <a:rPr lang="en-US" sz="3200" u="sng" dirty="0" smtClean="0">
                <a:solidFill>
                  <a:schemeClr val="tx1"/>
                </a:solidFill>
                <a:effectLst>
                  <a:outerShdw blurRad="38100" dist="38100" dir="2700000" algn="tl">
                    <a:srgbClr val="000000">
                      <a:alpha val="43137"/>
                    </a:srgbClr>
                  </a:outerShdw>
                </a:effectLst>
                <a:latin typeface="Times" charset="0"/>
                <a:ea typeface="Times" charset="0"/>
                <a:cs typeface="Times" charset="0"/>
              </a:rPr>
              <a:t>Secondary prevention</a:t>
            </a:r>
            <a:r>
              <a:rPr lang="en-US" sz="3200" dirty="0" smtClean="0">
                <a:solidFill>
                  <a:schemeClr val="tx1"/>
                </a:solidFill>
                <a:latin typeface="Times" charset="0"/>
                <a:ea typeface="Times" charset="0"/>
                <a:cs typeface="Times" charset="0"/>
              </a:rPr>
              <a:t/>
            </a:r>
            <a:br>
              <a:rPr lang="en-US" sz="3200" dirty="0" smtClean="0">
                <a:solidFill>
                  <a:schemeClr val="tx1"/>
                </a:solidFill>
                <a:latin typeface="Times" charset="0"/>
                <a:ea typeface="Times" charset="0"/>
                <a:cs typeface="Times" charset="0"/>
              </a:rPr>
            </a:br>
            <a:r>
              <a:rPr lang="en-US" sz="3200" dirty="0" smtClean="0">
                <a:solidFill>
                  <a:schemeClr val="tx1"/>
                </a:solidFill>
                <a:latin typeface="Times" charset="0"/>
                <a:ea typeface="Times" charset="0"/>
                <a:cs typeface="Times" charset="0"/>
              </a:rPr>
              <a:t>(for recurrences of acute rheumatic fever) </a:t>
            </a:r>
          </a:p>
        </p:txBody>
      </p:sp>
      <p:graphicFrame>
        <p:nvGraphicFramePr>
          <p:cNvPr id="49155" name="Group 3"/>
          <p:cNvGraphicFramePr>
            <a:graphicFrameLocks noGrp="1"/>
          </p:cNvGraphicFramePr>
          <p:nvPr>
            <p:extLst>
              <p:ext uri="{D42A27DB-BD31-4B8C-83A1-F6EECF244321}">
                <p14:modId xmlns:p14="http://schemas.microsoft.com/office/powerpoint/2010/main" val="1381309655"/>
              </p:ext>
            </p:extLst>
          </p:nvPr>
        </p:nvGraphicFramePr>
        <p:xfrm>
          <a:off x="179512" y="1412777"/>
          <a:ext cx="8784977" cy="4968551"/>
        </p:xfrm>
        <a:graphic>
          <a:graphicData uri="http://schemas.openxmlformats.org/drawingml/2006/table">
            <a:tbl>
              <a:tblPr rtl="1"/>
              <a:tblGrid>
                <a:gridCol w="2195338"/>
                <a:gridCol w="2197150"/>
                <a:gridCol w="2195339"/>
                <a:gridCol w="2197150"/>
              </a:tblGrid>
              <a:tr h="79152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Frequency</a:t>
                      </a:r>
                      <a:r>
                        <a:rPr kumimoji="0" lang="en-US" sz="2000" b="0" i="0" u="none" strike="noStrike" cap="none" normalizeH="0" baseline="0" dirty="0" smtClean="0">
                          <a:ln>
                            <a:noFill/>
                          </a:ln>
                          <a:solidFill>
                            <a:schemeClr val="tx1"/>
                          </a:solidFill>
                          <a:effectLst/>
                          <a:latin typeface="Times" charset="0"/>
                          <a:ea typeface="Times" charset="0"/>
                          <a:cs typeface="Times"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Route of administration</a:t>
                      </a:r>
                      <a:r>
                        <a:rPr kumimoji="0" lang="en-US" sz="2000" b="0" i="0" u="none" strike="noStrike" cap="none" normalizeH="0" baseline="0" dirty="0" smtClean="0">
                          <a:ln>
                            <a:noFill/>
                          </a:ln>
                          <a:solidFill>
                            <a:schemeClr val="tx1"/>
                          </a:solidFill>
                          <a:effectLst/>
                          <a:latin typeface="Times" charset="0"/>
                          <a:ea typeface="Times" charset="0"/>
                          <a:cs typeface="Times"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Dose</a:t>
                      </a:r>
                      <a:r>
                        <a:rPr kumimoji="0" lang="en-US" sz="2000" b="0" i="0" u="none" strike="noStrike" cap="none" normalizeH="0" baseline="0" dirty="0" smtClean="0">
                          <a:ln>
                            <a:noFill/>
                          </a:ln>
                          <a:solidFill>
                            <a:schemeClr val="tx1"/>
                          </a:solidFill>
                          <a:effectLst/>
                          <a:latin typeface="Times" charset="0"/>
                          <a:ea typeface="Times" charset="0"/>
                          <a:cs typeface="Times"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Antibiotic</a:t>
                      </a:r>
                      <a:r>
                        <a:rPr kumimoji="0" lang="en-US" sz="2000" b="0" i="0" u="none" strike="noStrike" cap="none" normalizeH="0" baseline="0" dirty="0" smtClean="0">
                          <a:ln>
                            <a:noFill/>
                          </a:ln>
                          <a:solidFill>
                            <a:schemeClr val="tx1"/>
                          </a:solidFill>
                          <a:effectLst/>
                          <a:latin typeface="Times" charset="0"/>
                          <a:ea typeface="Times" charset="0"/>
                          <a:cs typeface="Times"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5816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Every 2-3 weeks</a:t>
                      </a:r>
                      <a:r>
                        <a:rPr kumimoji="0" lang="en-US" sz="2000" b="0" i="0" u="none" strike="noStrike" cap="none" normalizeH="0" baseline="0" dirty="0" smtClean="0">
                          <a:ln>
                            <a:noFill/>
                          </a:ln>
                          <a:solidFill>
                            <a:schemeClr val="tx1"/>
                          </a:solidFill>
                          <a:effectLst/>
                          <a:latin typeface="Times" charset="0"/>
                          <a:ea typeface="Times" charset="0"/>
                          <a:cs typeface="Times"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IM</a:t>
                      </a:r>
                      <a:r>
                        <a:rPr kumimoji="0" lang="en-US" sz="2000" b="0" i="0" u="none" strike="noStrike" cap="none" normalizeH="0" baseline="0" dirty="0" smtClean="0">
                          <a:ln>
                            <a:noFill/>
                          </a:ln>
                          <a:solidFill>
                            <a:schemeClr val="tx1"/>
                          </a:solidFill>
                          <a:effectLst/>
                          <a:latin typeface="Times" charset="0"/>
                          <a:ea typeface="Times" charset="0"/>
                          <a:cs typeface="Times"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1.2 million units (weight &gt; 27 kg)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600.000 units (weight &lt; 27 kg)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 </a:t>
                      </a:r>
                      <a:r>
                        <a:rPr kumimoji="0" lang="en-US" sz="2000" b="1" i="0" u="none" strike="noStrike" cap="none" normalizeH="0" baseline="0" dirty="0" err="1" smtClean="0">
                          <a:ln>
                            <a:noFill/>
                          </a:ln>
                          <a:solidFill>
                            <a:schemeClr val="tx1"/>
                          </a:solidFill>
                          <a:effectLst/>
                          <a:latin typeface="Times" charset="0"/>
                          <a:ea typeface="Times" charset="0"/>
                          <a:cs typeface="Times" charset="0"/>
                        </a:rPr>
                        <a:t>Benzathine</a:t>
                      </a:r>
                      <a:r>
                        <a:rPr kumimoji="0" lang="en-US" sz="2000" b="1" i="0" u="none" strike="noStrike" cap="none" normalizeH="0" baseline="0" dirty="0" smtClean="0">
                          <a:ln>
                            <a:noFill/>
                          </a:ln>
                          <a:solidFill>
                            <a:schemeClr val="tx1"/>
                          </a:solidFill>
                          <a:effectLst/>
                          <a:latin typeface="Times" charset="0"/>
                          <a:ea typeface="Times" charset="0"/>
                          <a:cs typeface="Times" charset="0"/>
                        </a:rPr>
                        <a:t> penicillin</a:t>
                      </a:r>
                      <a:r>
                        <a:rPr kumimoji="0" lang="en-US" sz="2000" b="0" i="0" u="none" strike="noStrike" cap="none" normalizeH="0" baseline="0" dirty="0" smtClean="0">
                          <a:ln>
                            <a:noFill/>
                          </a:ln>
                          <a:solidFill>
                            <a:schemeClr val="tx1"/>
                          </a:solidFill>
                          <a:effectLst/>
                          <a:latin typeface="Times" charset="0"/>
                          <a:ea typeface="Times" charset="0"/>
                          <a:cs typeface="Times" charset="0"/>
                        </a:rPr>
                        <a:t> 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32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Twice daily</a:t>
                      </a:r>
                      <a:r>
                        <a:rPr kumimoji="0" lang="en-US" sz="2000" b="0" i="0" u="none" strike="noStrike" cap="none" normalizeH="0" baseline="0" dirty="0" smtClean="0">
                          <a:ln>
                            <a:noFill/>
                          </a:ln>
                          <a:solidFill>
                            <a:schemeClr val="tx1"/>
                          </a:solidFill>
                          <a:effectLst/>
                          <a:latin typeface="Times" charset="0"/>
                          <a:ea typeface="Times" charset="0"/>
                          <a:cs typeface="Times"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Oral</a:t>
                      </a:r>
                      <a:r>
                        <a:rPr kumimoji="0" lang="en-US" sz="2000" b="0" i="0" u="none" strike="noStrike" cap="none" normalizeH="0" baseline="0" dirty="0" smtClean="0">
                          <a:ln>
                            <a:noFill/>
                          </a:ln>
                          <a:solidFill>
                            <a:schemeClr val="tx1"/>
                          </a:solidFill>
                          <a:effectLst/>
                          <a:latin typeface="Times" charset="0"/>
                          <a:ea typeface="Times" charset="0"/>
                          <a:cs typeface="Times"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250mg</a:t>
                      </a:r>
                      <a:r>
                        <a:rPr kumimoji="0" lang="en-US" sz="2000" b="0" i="0" u="none" strike="noStrike" cap="none" normalizeH="0" baseline="0" dirty="0" smtClean="0">
                          <a:ln>
                            <a:noFill/>
                          </a:ln>
                          <a:solidFill>
                            <a:schemeClr val="tx1"/>
                          </a:solidFill>
                          <a:effectLst/>
                          <a:latin typeface="Times" charset="0"/>
                          <a:ea typeface="Times" charset="0"/>
                          <a:cs typeface="Times"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 Penicillin V</a:t>
                      </a:r>
                      <a:r>
                        <a:rPr kumimoji="0" lang="en-US" sz="2000" b="0" i="0" u="none" strike="noStrike" cap="none" normalizeH="0" baseline="0" dirty="0" smtClean="0">
                          <a:ln>
                            <a:noFill/>
                          </a:ln>
                          <a:solidFill>
                            <a:schemeClr val="tx1"/>
                          </a:solidFill>
                          <a:effectLst/>
                          <a:latin typeface="Times" charset="0"/>
                          <a:ea typeface="Times" charset="0"/>
                          <a:cs typeface="Times"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152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Once daily</a:t>
                      </a:r>
                      <a:r>
                        <a:rPr kumimoji="0" lang="en-US" sz="2000" b="0" i="0" u="none" strike="noStrike" cap="none" normalizeH="0" baseline="0" dirty="0" smtClean="0">
                          <a:ln>
                            <a:noFill/>
                          </a:ln>
                          <a:solidFill>
                            <a:schemeClr val="tx1"/>
                          </a:solidFill>
                          <a:effectLst/>
                          <a:latin typeface="Times" charset="0"/>
                          <a:ea typeface="Times" charset="0"/>
                          <a:cs typeface="Times"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Oral</a:t>
                      </a:r>
                      <a:r>
                        <a:rPr kumimoji="0" lang="en-US" sz="2000" b="0" i="0" u="none" strike="noStrike" cap="none" normalizeH="0" baseline="0" dirty="0" smtClean="0">
                          <a:ln>
                            <a:noFill/>
                          </a:ln>
                          <a:solidFill>
                            <a:schemeClr val="tx1"/>
                          </a:solidFill>
                          <a:effectLst/>
                          <a:latin typeface="Times" charset="0"/>
                          <a:ea typeface="Times" charset="0"/>
                          <a:cs typeface="Times"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0.5-1 gm</a:t>
                      </a:r>
                      <a:endParaRPr kumimoji="0" lang="en-US" sz="2000" b="0" i="0" u="none" strike="noStrike" cap="none" normalizeH="0" baseline="0" dirty="0" smtClean="0">
                        <a:ln>
                          <a:noFill/>
                        </a:ln>
                        <a:solidFill>
                          <a:schemeClr val="tx1"/>
                        </a:solidFill>
                        <a:effectLst/>
                        <a:latin typeface="Times" charset="0"/>
                        <a:ea typeface="Times" charset="0"/>
                        <a:cs typeface="Times"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Sulfadiazine</a:t>
                      </a:r>
                      <a:r>
                        <a:rPr kumimoji="0" lang="en-US" sz="2000" b="0" i="0" u="none" strike="noStrike" cap="none" normalizeH="0" baseline="0" dirty="0" smtClean="0">
                          <a:ln>
                            <a:noFill/>
                          </a:ln>
                          <a:solidFill>
                            <a:schemeClr val="tx1"/>
                          </a:solidFill>
                          <a:effectLst/>
                          <a:latin typeface="Times" charset="0"/>
                          <a:ea typeface="Times" charset="0"/>
                          <a:cs typeface="Times"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41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Twice daily</a:t>
                      </a:r>
                      <a:r>
                        <a:rPr kumimoji="0" lang="en-US" sz="2000" b="0" i="0" u="none" strike="noStrike" cap="none" normalizeH="0" baseline="0" dirty="0" smtClean="0">
                          <a:ln>
                            <a:noFill/>
                          </a:ln>
                          <a:solidFill>
                            <a:schemeClr val="tx1"/>
                          </a:solidFill>
                          <a:effectLst/>
                          <a:latin typeface="Times" charset="0"/>
                          <a:ea typeface="Times" charset="0"/>
                          <a:cs typeface="Times"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Oral</a:t>
                      </a:r>
                      <a:r>
                        <a:rPr kumimoji="0" lang="en-US" sz="2000" b="0" i="0" u="none" strike="noStrike" cap="none" normalizeH="0" baseline="0" dirty="0" smtClean="0">
                          <a:ln>
                            <a:noFill/>
                          </a:ln>
                          <a:solidFill>
                            <a:schemeClr val="tx1"/>
                          </a:solidFill>
                          <a:effectLst/>
                          <a:latin typeface="Times" charset="0"/>
                          <a:ea typeface="Times" charset="0"/>
                          <a:cs typeface="Times"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250 mg</a:t>
                      </a:r>
                      <a:r>
                        <a:rPr kumimoji="0" lang="en-US" sz="2000" b="0" i="0" u="none" strike="noStrike" cap="none" normalizeH="0" baseline="0" dirty="0" smtClean="0">
                          <a:ln>
                            <a:noFill/>
                          </a:ln>
                          <a:solidFill>
                            <a:schemeClr val="tx1"/>
                          </a:solidFill>
                          <a:effectLst/>
                          <a:latin typeface="Times" charset="0"/>
                          <a:ea typeface="Times" charset="0"/>
                          <a:cs typeface="Times"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charset="0"/>
                          <a:ea typeface="Times" charset="0"/>
                          <a:cs typeface="Times" charset="0"/>
                        </a:rPr>
                        <a:t>Erythromycin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charset="0"/>
                          <a:ea typeface="Times" charset="0"/>
                          <a:cs typeface="Times" charset="0"/>
                        </a:rPr>
                        <a:t>for allergic patients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500567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AutoShape 2"/>
          <p:cNvSpPr>
            <a:spLocks noGrp="1" noChangeArrowheads="1"/>
          </p:cNvSpPr>
          <p:nvPr>
            <p:ph type="title" idx="4294967295"/>
          </p:nvPr>
        </p:nvSpPr>
        <p:spPr>
          <a:xfrm>
            <a:off x="228600" y="152400"/>
            <a:ext cx="8915400" cy="533400"/>
          </a:xfrm>
        </p:spPr>
        <p:txBody>
          <a:bodyPr rtlCol="0">
            <a:normAutofit fontScale="90000"/>
          </a:bodyPr>
          <a:lstStyle/>
          <a:p>
            <a:pPr fontAlgn="auto">
              <a:spcAft>
                <a:spcPts val="0"/>
              </a:spcAft>
              <a:defRPr/>
            </a:pPr>
            <a:r>
              <a:rPr lang="en-US" sz="4000" i="1" dirty="0" smtClean="0">
                <a:solidFill>
                  <a:srgbClr val="FF0000"/>
                </a:solidFill>
              </a:rPr>
              <a:t/>
            </a:r>
            <a:br>
              <a:rPr lang="en-US" sz="4000" i="1" dirty="0" smtClean="0">
                <a:solidFill>
                  <a:srgbClr val="FF0000"/>
                </a:solidFill>
              </a:rPr>
            </a:br>
            <a:r>
              <a:rPr lang="en-US" sz="4000" dirty="0" smtClean="0">
                <a:solidFill>
                  <a:schemeClr val="tx1"/>
                </a:solidFill>
                <a:latin typeface="Times" charset="0"/>
                <a:ea typeface="Times" charset="0"/>
                <a:cs typeface="Times" charset="0"/>
              </a:rPr>
              <a:t>Duration of Secondary prevention</a:t>
            </a:r>
            <a:br>
              <a:rPr lang="en-US" sz="4000" dirty="0" smtClean="0">
                <a:solidFill>
                  <a:schemeClr val="tx1"/>
                </a:solidFill>
                <a:latin typeface="Times" charset="0"/>
                <a:ea typeface="Times" charset="0"/>
                <a:cs typeface="Times" charset="0"/>
              </a:rPr>
            </a:br>
            <a:endParaRPr lang="en-US" sz="2800" dirty="0" smtClean="0">
              <a:solidFill>
                <a:schemeClr val="tx1"/>
              </a:solidFill>
              <a:latin typeface="Times" charset="0"/>
              <a:ea typeface="Times" charset="0"/>
              <a:cs typeface="Times" charset="0"/>
            </a:endParaRPr>
          </a:p>
        </p:txBody>
      </p:sp>
      <p:graphicFrame>
        <p:nvGraphicFramePr>
          <p:cNvPr id="65557" name="Group 21"/>
          <p:cNvGraphicFramePr>
            <a:graphicFrameLocks noGrp="1"/>
          </p:cNvGraphicFramePr>
          <p:nvPr>
            <p:ph idx="4294967295"/>
            <p:extLst>
              <p:ext uri="{D42A27DB-BD31-4B8C-83A1-F6EECF244321}">
                <p14:modId xmlns:p14="http://schemas.microsoft.com/office/powerpoint/2010/main" val="1192770875"/>
              </p:ext>
            </p:extLst>
          </p:nvPr>
        </p:nvGraphicFramePr>
        <p:xfrm>
          <a:off x="1290464" y="914400"/>
          <a:ext cx="6791672" cy="5760640"/>
        </p:xfrm>
        <a:graphic>
          <a:graphicData uri="http://schemas.openxmlformats.org/drawingml/2006/table">
            <a:tbl>
              <a:tblPr rtl="1"/>
              <a:tblGrid>
                <a:gridCol w="3368451"/>
                <a:gridCol w="3423221"/>
              </a:tblGrid>
              <a:tr h="132311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charset="0"/>
                          <a:ea typeface="Times" charset="0"/>
                          <a:cs typeface="Times" charset="0"/>
                        </a:rPr>
                        <a:t>5 yr or until 21 yr of age, whichever is longer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charset="0"/>
                          <a:ea typeface="Times" charset="0"/>
                          <a:cs typeface="Times" charset="0"/>
                        </a:rPr>
                        <a:t>RF without </a:t>
                      </a:r>
                      <a:r>
                        <a:rPr kumimoji="0" lang="en-US" sz="2400" b="0" i="0" u="none" strike="noStrike" cap="none" normalizeH="0" baseline="0" dirty="0" err="1" smtClean="0">
                          <a:ln>
                            <a:noFill/>
                          </a:ln>
                          <a:solidFill>
                            <a:schemeClr val="tx1"/>
                          </a:solidFill>
                          <a:effectLst/>
                          <a:latin typeface="Times" charset="0"/>
                          <a:ea typeface="Times" charset="0"/>
                          <a:cs typeface="Times" charset="0"/>
                        </a:rPr>
                        <a:t>carditis</a:t>
                      </a:r>
                      <a:endParaRPr kumimoji="0" lang="en-US" sz="2400" b="0" i="0" u="none" strike="noStrike" cap="none" normalizeH="0" baseline="0" dirty="0" smtClean="0">
                        <a:ln>
                          <a:noFill/>
                        </a:ln>
                        <a:solidFill>
                          <a:schemeClr val="tx1"/>
                        </a:solidFill>
                        <a:effectLst/>
                        <a:latin typeface="Times" charset="0"/>
                        <a:ea typeface="Times" charset="0"/>
                        <a:cs typeface="Times"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373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charset="0"/>
                          <a:ea typeface="Times" charset="0"/>
                          <a:cs typeface="Times" charset="0"/>
                        </a:rPr>
                        <a:t>10 yr or well into adulthood, whichever is longer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charset="0"/>
                          <a:ea typeface="Times" charset="0"/>
                          <a:cs typeface="Times" charset="0"/>
                        </a:rPr>
                        <a:t>RF with </a:t>
                      </a:r>
                      <a:r>
                        <a:rPr kumimoji="0" lang="en-US" sz="2400" b="0" i="0" u="none" strike="noStrike" cap="none" normalizeH="0" baseline="0" dirty="0" err="1" smtClean="0">
                          <a:ln>
                            <a:noFill/>
                          </a:ln>
                          <a:solidFill>
                            <a:schemeClr val="tx1"/>
                          </a:solidFill>
                          <a:effectLst/>
                          <a:latin typeface="Times" charset="0"/>
                          <a:ea typeface="Times" charset="0"/>
                          <a:cs typeface="Times" charset="0"/>
                        </a:rPr>
                        <a:t>carditis</a:t>
                      </a:r>
                      <a:r>
                        <a:rPr kumimoji="0" lang="en-US" sz="2400" b="0" i="0" u="none" strike="noStrike" cap="none" normalizeH="0" baseline="0" dirty="0" smtClean="0">
                          <a:ln>
                            <a:noFill/>
                          </a:ln>
                          <a:solidFill>
                            <a:schemeClr val="tx1"/>
                          </a:solidFill>
                          <a:effectLst/>
                          <a:latin typeface="Times" charset="0"/>
                          <a:ea typeface="Times" charset="0"/>
                          <a:cs typeface="Times" charset="0"/>
                        </a:rPr>
                        <a:t> but without residual heart disease (no </a:t>
                      </a:r>
                      <a:r>
                        <a:rPr kumimoji="0" lang="en-US" sz="2400" b="0" i="0" u="none" strike="noStrike" cap="none" normalizeH="0" baseline="0" dirty="0" err="1" smtClean="0">
                          <a:ln>
                            <a:noFill/>
                          </a:ln>
                          <a:solidFill>
                            <a:schemeClr val="tx1"/>
                          </a:solidFill>
                          <a:effectLst/>
                          <a:latin typeface="Times" charset="0"/>
                          <a:ea typeface="Times" charset="0"/>
                          <a:cs typeface="Times" charset="0"/>
                        </a:rPr>
                        <a:t>valvular</a:t>
                      </a:r>
                      <a:r>
                        <a:rPr kumimoji="0" lang="en-US" sz="2400" b="0" i="0" u="none" strike="noStrike" cap="none" normalizeH="0" baseline="0" dirty="0" smtClean="0">
                          <a:ln>
                            <a:noFill/>
                          </a:ln>
                          <a:solidFill>
                            <a:schemeClr val="tx1"/>
                          </a:solidFill>
                          <a:effectLst/>
                          <a:latin typeface="Times" charset="0"/>
                          <a:ea typeface="Times" charset="0"/>
                          <a:cs typeface="Times" charset="0"/>
                        </a:rPr>
                        <a:t> disease </a:t>
                      </a:r>
                      <a:r>
                        <a:rPr kumimoji="0" lang="en-US" sz="2400" b="0" i="0" u="none" strike="noStrike" cap="none" normalizeH="0" baseline="0" dirty="0" err="1" smtClean="0">
                          <a:ln>
                            <a:noFill/>
                          </a:ln>
                          <a:solidFill>
                            <a:schemeClr val="tx1"/>
                          </a:solidFill>
                          <a:effectLst/>
                          <a:latin typeface="Times" charset="0"/>
                          <a:ea typeface="Times" charset="0"/>
                          <a:cs typeface="Times" charset="0"/>
                        </a:rPr>
                        <a:t>clinicaly</a:t>
                      </a:r>
                      <a:r>
                        <a:rPr kumimoji="0" lang="en-US" sz="2400" b="0" i="0" u="none" strike="noStrike" cap="none" normalizeH="0" baseline="0" dirty="0" smtClean="0">
                          <a:ln>
                            <a:noFill/>
                          </a:ln>
                          <a:solidFill>
                            <a:schemeClr val="tx1"/>
                          </a:solidFill>
                          <a:effectLst/>
                          <a:latin typeface="Times" charset="0"/>
                          <a:ea typeface="Times" charset="0"/>
                          <a:cs typeface="Times" charset="0"/>
                        </a:rPr>
                        <a:t> or by echo)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00185">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cap="none" normalizeH="0" baseline="0" dirty="0" smtClean="0">
                          <a:ln>
                            <a:noFill/>
                          </a:ln>
                          <a:solidFill>
                            <a:schemeClr val="tx1"/>
                          </a:solidFill>
                          <a:effectLst/>
                          <a:latin typeface="Times" charset="0"/>
                          <a:ea typeface="Times" charset="0"/>
                          <a:cs typeface="Times" charset="0"/>
                        </a:rPr>
                        <a:t>At least 10 yr since the last episode and at least until 40 yr of age, or lifelong prophylaxis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charset="0"/>
                          <a:ea typeface="Times" charset="0"/>
                          <a:cs typeface="Times" charset="0"/>
                        </a:rPr>
                        <a:t>RF with </a:t>
                      </a:r>
                      <a:r>
                        <a:rPr kumimoji="0" lang="en-US" sz="2400" b="0" i="0" u="none" strike="noStrike" cap="none" normalizeH="0" baseline="0" dirty="0" err="1" smtClean="0">
                          <a:ln>
                            <a:noFill/>
                          </a:ln>
                          <a:solidFill>
                            <a:schemeClr val="tx1"/>
                          </a:solidFill>
                          <a:effectLst/>
                          <a:latin typeface="Times" charset="0"/>
                          <a:ea typeface="Times" charset="0"/>
                          <a:cs typeface="Times" charset="0"/>
                        </a:rPr>
                        <a:t>carditis</a:t>
                      </a:r>
                      <a:r>
                        <a:rPr kumimoji="0" lang="en-US" sz="2400" b="0" i="0" u="none" strike="noStrike" cap="none" normalizeH="0" baseline="0" dirty="0" smtClean="0">
                          <a:ln>
                            <a:noFill/>
                          </a:ln>
                          <a:solidFill>
                            <a:schemeClr val="tx1"/>
                          </a:solidFill>
                          <a:effectLst/>
                          <a:latin typeface="Times" charset="0"/>
                          <a:ea typeface="Times" charset="0"/>
                          <a:cs typeface="Times" charset="0"/>
                        </a:rPr>
                        <a:t> and residual heart disease (persistent </a:t>
                      </a:r>
                      <a:r>
                        <a:rPr kumimoji="0" lang="en-US" sz="2400" b="0" i="0" u="none" strike="noStrike" cap="none" normalizeH="0" baseline="0" dirty="0" err="1" smtClean="0">
                          <a:ln>
                            <a:noFill/>
                          </a:ln>
                          <a:solidFill>
                            <a:schemeClr val="tx1"/>
                          </a:solidFill>
                          <a:effectLst/>
                          <a:latin typeface="Times" charset="0"/>
                          <a:ea typeface="Times" charset="0"/>
                          <a:cs typeface="Times" charset="0"/>
                        </a:rPr>
                        <a:t>valvular</a:t>
                      </a:r>
                      <a:r>
                        <a:rPr kumimoji="0" lang="en-US" sz="2400" b="0" i="0" u="none" strike="noStrike" cap="none" normalizeH="0" baseline="0" dirty="0" smtClean="0">
                          <a:ln>
                            <a:noFill/>
                          </a:ln>
                          <a:solidFill>
                            <a:schemeClr val="tx1"/>
                          </a:solidFill>
                          <a:effectLst/>
                          <a:latin typeface="Times" charset="0"/>
                          <a:ea typeface="Times" charset="0"/>
                          <a:cs typeface="Times" charset="0"/>
                        </a:rPr>
                        <a:t> disease)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6370526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charset="0"/>
                <a:ea typeface="Times" charset="0"/>
                <a:cs typeface="Times" charset="0"/>
              </a:rPr>
              <a:t>Infective endocarditis</a:t>
            </a:r>
            <a:endParaRPr lang="en-US" dirty="0">
              <a:latin typeface="Times" charset="0"/>
              <a:ea typeface="Times" charset="0"/>
              <a:cs typeface="Times" charset="0"/>
            </a:endParaRPr>
          </a:p>
        </p:txBody>
      </p:sp>
      <p:sp>
        <p:nvSpPr>
          <p:cNvPr id="3" name="Content Placeholder 2"/>
          <p:cNvSpPr>
            <a:spLocks noGrp="1"/>
          </p:cNvSpPr>
          <p:nvPr>
            <p:ph idx="1"/>
          </p:nvPr>
        </p:nvSpPr>
        <p:spPr/>
        <p:txBody>
          <a:bodyPr/>
          <a:lstStyle/>
          <a:p>
            <a:pPr marL="0" indent="0" algn="just">
              <a:buNone/>
            </a:pPr>
            <a:r>
              <a:rPr lang="en-US" dirty="0">
                <a:latin typeface="Times" charset="0"/>
                <a:ea typeface="Times" charset="0"/>
                <a:cs typeface="Times" charset="0"/>
              </a:rPr>
              <a:t>Infective endocarditis (IE) is an infection of the endothelium of the heart. It has an annual incidence of 3–10/100,000 of the population with a mortality of up to 30% at </a:t>
            </a:r>
            <a:r>
              <a:rPr lang="en-US" dirty="0" smtClean="0">
                <a:latin typeface="Times" charset="0"/>
                <a:ea typeface="Times" charset="0"/>
                <a:cs typeface="Times" charset="0"/>
              </a:rPr>
              <a:t>30 days.</a:t>
            </a:r>
            <a:r>
              <a:rPr lang="en-US" baseline="30000" dirty="0" smtClean="0">
                <a:latin typeface="Times" charset="0"/>
                <a:ea typeface="Times" charset="0"/>
                <a:cs typeface="Times" charset="0"/>
              </a:rPr>
              <a:t>7</a:t>
            </a:r>
            <a:endParaRPr lang="en-US" baseline="30000" dirty="0"/>
          </a:p>
        </p:txBody>
      </p:sp>
      <p:sp>
        <p:nvSpPr>
          <p:cNvPr id="4" name="Rectangle 3"/>
          <p:cNvSpPr/>
          <p:nvPr/>
        </p:nvSpPr>
        <p:spPr>
          <a:xfrm>
            <a:off x="424249" y="5334000"/>
            <a:ext cx="8153400" cy="1200329"/>
          </a:xfrm>
          <a:prstGeom prst="rect">
            <a:avLst/>
          </a:prstGeom>
        </p:spPr>
        <p:txBody>
          <a:bodyPr wrap="square">
            <a:spAutoFit/>
          </a:bodyPr>
          <a:lstStyle/>
          <a:p>
            <a:r>
              <a:rPr lang="en-US" dirty="0">
                <a:solidFill>
                  <a:srgbClr val="303030"/>
                </a:solidFill>
                <a:latin typeface="Cambria" charset="0"/>
              </a:rPr>
              <a:t>7</a:t>
            </a:r>
            <a:r>
              <a:rPr lang="en-US" dirty="0" smtClean="0">
                <a:solidFill>
                  <a:srgbClr val="303030"/>
                </a:solidFill>
                <a:latin typeface="Cambria" charset="0"/>
              </a:rPr>
              <a:t>. </a:t>
            </a:r>
            <a:r>
              <a:rPr lang="en-US" dirty="0" err="1" smtClean="0">
                <a:solidFill>
                  <a:srgbClr val="303030"/>
                </a:solidFill>
                <a:latin typeface="Cambria" charset="0"/>
              </a:rPr>
              <a:t>Mostaghim</a:t>
            </a:r>
            <a:r>
              <a:rPr lang="en-US" dirty="0" smtClean="0">
                <a:solidFill>
                  <a:srgbClr val="303030"/>
                </a:solidFill>
                <a:latin typeface="Cambria" charset="0"/>
              </a:rPr>
              <a:t> </a:t>
            </a:r>
            <a:r>
              <a:rPr lang="en-US" dirty="0">
                <a:solidFill>
                  <a:srgbClr val="303030"/>
                </a:solidFill>
                <a:latin typeface="Cambria" charset="0"/>
              </a:rPr>
              <a:t>AS, Lo HYA. and </a:t>
            </a:r>
            <a:r>
              <a:rPr lang="en-US" dirty="0" err="1">
                <a:solidFill>
                  <a:srgbClr val="303030"/>
                </a:solidFill>
                <a:latin typeface="Cambria" charset="0"/>
              </a:rPr>
              <a:t>Khardori</a:t>
            </a:r>
            <a:r>
              <a:rPr lang="en-US" dirty="0">
                <a:solidFill>
                  <a:srgbClr val="303030"/>
                </a:solidFill>
                <a:latin typeface="Cambria" charset="0"/>
              </a:rPr>
              <a:t> N. A retrospective epidemiologic study to define risk factors, microbiology, and clinical outcomes of infective endocarditis in a large tertiary-care teaching hospital. </a:t>
            </a:r>
            <a:r>
              <a:rPr lang="en-US" i="1" dirty="0">
                <a:solidFill>
                  <a:srgbClr val="303030"/>
                </a:solidFill>
                <a:latin typeface="Cambria" charset="0"/>
              </a:rPr>
              <a:t>SAGE Open Med</a:t>
            </a:r>
            <a:r>
              <a:rPr lang="en-US" dirty="0">
                <a:solidFill>
                  <a:srgbClr val="303030"/>
                </a:solidFill>
                <a:latin typeface="Cambria" charset="0"/>
              </a:rPr>
              <a:t>2017;5:2050312117741772.</a:t>
            </a:r>
            <a:endParaRPr lang="en-US" dirty="0"/>
          </a:p>
        </p:txBody>
      </p:sp>
    </p:spTree>
    <p:extLst>
      <p:ext uri="{BB962C8B-B14F-4D97-AF65-F5344CB8AC3E}">
        <p14:creationId xmlns:p14="http://schemas.microsoft.com/office/powerpoint/2010/main" val="20387550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buNone/>
            </a:pPr>
            <a:r>
              <a:rPr lang="en-US" sz="2400" smtClean="0">
                <a:latin typeface="Times" charset="0"/>
                <a:ea typeface="Times" charset="0"/>
                <a:cs typeface="Times" charset="0"/>
              </a:rPr>
              <a:t>The epidemiology of IE has gradually changed over the years with healthcare-associated IE now accounting for 25–30% of contemporary cohorts as a result of a greater use of intravenous lines and </a:t>
            </a:r>
            <a:r>
              <a:rPr lang="en-US" sz="2400" dirty="0" err="1" smtClean="0">
                <a:latin typeface="Times" charset="0"/>
                <a:ea typeface="Times" charset="0"/>
                <a:cs typeface="Times" charset="0"/>
              </a:rPr>
              <a:t>intracardiac</a:t>
            </a:r>
            <a:r>
              <a:rPr lang="en-US" sz="2400" dirty="0" smtClean="0">
                <a:latin typeface="Times" charset="0"/>
                <a:ea typeface="Times" charset="0"/>
                <a:cs typeface="Times" charset="0"/>
              </a:rPr>
              <a:t> devices.</a:t>
            </a:r>
            <a:r>
              <a:rPr lang="en-US" sz="2400" u="sng" baseline="30000" dirty="0" smtClean="0">
                <a:latin typeface="Times" charset="0"/>
                <a:ea typeface="Times" charset="0"/>
                <a:cs typeface="Times" charset="0"/>
              </a:rPr>
              <a:t>8</a:t>
            </a:r>
          </a:p>
          <a:p>
            <a:pPr marL="0" indent="0">
              <a:buNone/>
            </a:pPr>
            <a:endParaRPr lang="en-US" sz="2400" i="1" u="sng" baseline="30000" dirty="0" smtClean="0">
              <a:latin typeface="Times" charset="0"/>
              <a:ea typeface="Times" charset="0"/>
              <a:cs typeface="Times" charset="0"/>
            </a:endParaRPr>
          </a:p>
          <a:p>
            <a:pPr marL="0" indent="0">
              <a:buNone/>
            </a:pPr>
            <a:r>
              <a:rPr lang="en-US" sz="2400" b="1" i="1" dirty="0" smtClean="0">
                <a:latin typeface="Times" charset="0"/>
                <a:ea typeface="Times" charset="0"/>
                <a:cs typeface="Times" charset="0"/>
              </a:rPr>
              <a:t>Staphylococcus aureus</a:t>
            </a:r>
            <a:r>
              <a:rPr lang="en-US" sz="2400" dirty="0" smtClean="0">
                <a:latin typeface="Times" charset="0"/>
                <a:ea typeface="Times" charset="0"/>
                <a:cs typeface="Times" charset="0"/>
              </a:rPr>
              <a:t> is now the most prevalent cause of IE in most studies at ∼26.6% of all cases, followed by </a:t>
            </a:r>
            <a:r>
              <a:rPr lang="en-US" sz="2400" b="1" dirty="0" err="1" smtClean="0">
                <a:latin typeface="Times" charset="0"/>
                <a:ea typeface="Times" charset="0"/>
                <a:cs typeface="Times" charset="0"/>
              </a:rPr>
              <a:t>viridans</a:t>
            </a:r>
            <a:r>
              <a:rPr lang="en-US" sz="2400" b="1" dirty="0" smtClean="0">
                <a:latin typeface="Times" charset="0"/>
                <a:ea typeface="Times" charset="0"/>
                <a:cs typeface="Times" charset="0"/>
              </a:rPr>
              <a:t> group streptococci </a:t>
            </a:r>
            <a:r>
              <a:rPr lang="en-US" sz="2400" dirty="0" smtClean="0">
                <a:latin typeface="Times" charset="0"/>
                <a:ea typeface="Times" charset="0"/>
                <a:cs typeface="Times" charset="0"/>
              </a:rPr>
              <a:t>at 18.7%, </a:t>
            </a:r>
            <a:r>
              <a:rPr lang="en-US" sz="2400" b="1" dirty="0" smtClean="0">
                <a:latin typeface="Times" charset="0"/>
                <a:ea typeface="Times" charset="0"/>
                <a:cs typeface="Times" charset="0"/>
              </a:rPr>
              <a:t>other streptococci </a:t>
            </a:r>
            <a:r>
              <a:rPr lang="en-US" sz="2400" dirty="0" smtClean="0">
                <a:latin typeface="Times" charset="0"/>
                <a:ea typeface="Times" charset="0"/>
                <a:cs typeface="Times" charset="0"/>
              </a:rPr>
              <a:t>at 17.5% and </a:t>
            </a:r>
            <a:r>
              <a:rPr lang="en-US" sz="2400" b="1" dirty="0" smtClean="0">
                <a:latin typeface="Times" charset="0"/>
                <a:ea typeface="Times" charset="0"/>
                <a:cs typeface="Times" charset="0"/>
              </a:rPr>
              <a:t>enterococci</a:t>
            </a:r>
            <a:r>
              <a:rPr lang="en-US" sz="2400" dirty="0" smtClean="0">
                <a:latin typeface="Times" charset="0"/>
                <a:ea typeface="Times" charset="0"/>
                <a:cs typeface="Times" charset="0"/>
              </a:rPr>
              <a:t> at 10.5%. These organisms together account for 80–90% of all cases of endocarditis.</a:t>
            </a:r>
            <a:endParaRPr lang="en-US" sz="2400" dirty="0">
              <a:latin typeface="Times" charset="0"/>
              <a:ea typeface="Times" charset="0"/>
              <a:cs typeface="Times" charset="0"/>
            </a:endParaRPr>
          </a:p>
        </p:txBody>
      </p:sp>
      <p:sp>
        <p:nvSpPr>
          <p:cNvPr id="4" name="TextBox 3"/>
          <p:cNvSpPr txBox="1"/>
          <p:nvPr/>
        </p:nvSpPr>
        <p:spPr>
          <a:xfrm>
            <a:off x="457200" y="5847060"/>
            <a:ext cx="8153400" cy="923330"/>
          </a:xfrm>
          <a:prstGeom prst="rect">
            <a:avLst/>
          </a:prstGeom>
          <a:noFill/>
        </p:spPr>
        <p:txBody>
          <a:bodyPr wrap="square" rtlCol="0">
            <a:spAutoFit/>
          </a:bodyPr>
          <a:lstStyle/>
          <a:p>
            <a:r>
              <a:rPr lang="en-US" dirty="0" smtClean="0"/>
              <a:t>8. </a:t>
            </a:r>
            <a:r>
              <a:rPr lang="en-US" dirty="0" err="1" smtClean="0">
                <a:latin typeface="Times" charset="0"/>
                <a:ea typeface="Times" charset="0"/>
                <a:cs typeface="Times" charset="0"/>
              </a:rPr>
              <a:t>Selton-Suty</a:t>
            </a:r>
            <a:r>
              <a:rPr lang="en-US" dirty="0" smtClean="0">
                <a:latin typeface="Times" charset="0"/>
                <a:ea typeface="Times" charset="0"/>
                <a:cs typeface="Times" charset="0"/>
              </a:rPr>
              <a:t> </a:t>
            </a:r>
            <a:r>
              <a:rPr lang="en-US" dirty="0">
                <a:latin typeface="Times" charset="0"/>
                <a:ea typeface="Times" charset="0"/>
                <a:cs typeface="Times" charset="0"/>
              </a:rPr>
              <a:t>C, </a:t>
            </a:r>
            <a:r>
              <a:rPr lang="en-US" dirty="0" err="1">
                <a:latin typeface="Times" charset="0"/>
                <a:ea typeface="Times" charset="0"/>
                <a:cs typeface="Times" charset="0"/>
              </a:rPr>
              <a:t>Celard</a:t>
            </a:r>
            <a:r>
              <a:rPr lang="en-US" dirty="0">
                <a:latin typeface="Times" charset="0"/>
                <a:ea typeface="Times" charset="0"/>
                <a:cs typeface="Times" charset="0"/>
              </a:rPr>
              <a:t> M, Le </a:t>
            </a:r>
            <a:r>
              <a:rPr lang="en-US" dirty="0" err="1">
                <a:latin typeface="Times" charset="0"/>
                <a:ea typeface="Times" charset="0"/>
                <a:cs typeface="Times" charset="0"/>
              </a:rPr>
              <a:t>Moing</a:t>
            </a:r>
            <a:r>
              <a:rPr lang="en-US" dirty="0">
                <a:latin typeface="Times" charset="0"/>
                <a:ea typeface="Times" charset="0"/>
                <a:cs typeface="Times" charset="0"/>
              </a:rPr>
              <a:t> V, et </a:t>
            </a:r>
            <a:r>
              <a:rPr lang="en-US" dirty="0" err="1">
                <a:latin typeface="Times" charset="0"/>
                <a:ea typeface="Times" charset="0"/>
                <a:cs typeface="Times" charset="0"/>
              </a:rPr>
              <a:t>al.Preeminence</a:t>
            </a:r>
            <a:r>
              <a:rPr lang="en-US" dirty="0">
                <a:latin typeface="Times" charset="0"/>
                <a:ea typeface="Times" charset="0"/>
                <a:cs typeface="Times" charset="0"/>
              </a:rPr>
              <a:t> of Staphylococcus aureus in infective endocarditis: a 1-year population-based survey. </a:t>
            </a:r>
            <a:r>
              <a:rPr lang="en-US" i="1" dirty="0" err="1">
                <a:latin typeface="Times" charset="0"/>
                <a:ea typeface="Times" charset="0"/>
                <a:cs typeface="Times" charset="0"/>
              </a:rPr>
              <a:t>Clin</a:t>
            </a:r>
            <a:r>
              <a:rPr lang="en-US" i="1" dirty="0">
                <a:latin typeface="Times" charset="0"/>
                <a:ea typeface="Times" charset="0"/>
                <a:cs typeface="Times" charset="0"/>
              </a:rPr>
              <a:t> Infect Dis</a:t>
            </a:r>
            <a:r>
              <a:rPr lang="en-US" dirty="0">
                <a:latin typeface="Times" charset="0"/>
                <a:ea typeface="Times" charset="0"/>
                <a:cs typeface="Times" charset="0"/>
              </a:rPr>
              <a:t> 2012;54:1230–9.</a:t>
            </a:r>
            <a:r>
              <a:rPr lang="en-US" dirty="0"/>
              <a:t> </a:t>
            </a:r>
            <a:endParaRPr lang="en-US" dirty="0"/>
          </a:p>
        </p:txBody>
      </p:sp>
    </p:spTree>
    <p:extLst>
      <p:ext uri="{BB962C8B-B14F-4D97-AF65-F5344CB8AC3E}">
        <p14:creationId xmlns:p14="http://schemas.microsoft.com/office/powerpoint/2010/main" val="7351178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52400"/>
            <a:ext cx="8001000" cy="4524315"/>
          </a:xfrm>
          <a:prstGeom prst="rect">
            <a:avLst/>
          </a:prstGeom>
        </p:spPr>
        <p:txBody>
          <a:bodyPr wrap="square">
            <a:spAutoFit/>
          </a:bodyPr>
          <a:lstStyle/>
          <a:p>
            <a:r>
              <a:rPr lang="en-US" sz="2400" dirty="0">
                <a:solidFill>
                  <a:srgbClr val="212121"/>
                </a:solidFill>
                <a:latin typeface="Times" charset="0"/>
                <a:ea typeface="Times" charset="0"/>
                <a:cs typeface="Times" charset="0"/>
              </a:rPr>
              <a:t>The </a:t>
            </a:r>
            <a:r>
              <a:rPr lang="en-US" sz="2400" b="1" dirty="0">
                <a:solidFill>
                  <a:srgbClr val="212121"/>
                </a:solidFill>
                <a:latin typeface="Times" charset="0"/>
                <a:ea typeface="Times" charset="0"/>
                <a:cs typeface="Times" charset="0"/>
              </a:rPr>
              <a:t>clinical presentation </a:t>
            </a:r>
            <a:r>
              <a:rPr lang="en-US" sz="2400" dirty="0">
                <a:solidFill>
                  <a:srgbClr val="212121"/>
                </a:solidFill>
                <a:latin typeface="Times" charset="0"/>
                <a:ea typeface="Times" charset="0"/>
                <a:cs typeface="Times" charset="0"/>
              </a:rPr>
              <a:t>of IE is highly variable and may present as an acute, subacute or chronic condition reflecting the variable causative microorganisms, underlying cardiac conditions and pre-existing comorbidities. </a:t>
            </a:r>
            <a:endParaRPr lang="en-US" sz="2400" dirty="0" smtClean="0">
              <a:solidFill>
                <a:srgbClr val="212121"/>
              </a:solidFill>
              <a:latin typeface="Times" charset="0"/>
              <a:ea typeface="Times" charset="0"/>
              <a:cs typeface="Times" charset="0"/>
            </a:endParaRPr>
          </a:p>
          <a:p>
            <a:endParaRPr lang="en-US" sz="2400" dirty="0">
              <a:solidFill>
                <a:srgbClr val="212121"/>
              </a:solidFill>
              <a:latin typeface="Times" charset="0"/>
              <a:ea typeface="Times" charset="0"/>
              <a:cs typeface="Times" charset="0"/>
            </a:endParaRPr>
          </a:p>
          <a:p>
            <a:r>
              <a:rPr lang="en-US" sz="2400" dirty="0" smtClean="0">
                <a:solidFill>
                  <a:srgbClr val="212121"/>
                </a:solidFill>
                <a:latin typeface="Times" charset="0"/>
                <a:ea typeface="Times" charset="0"/>
                <a:cs typeface="Times" charset="0"/>
              </a:rPr>
              <a:t>Up </a:t>
            </a:r>
            <a:r>
              <a:rPr lang="en-US" sz="2400" dirty="0">
                <a:solidFill>
                  <a:srgbClr val="212121"/>
                </a:solidFill>
                <a:latin typeface="Times" charset="0"/>
                <a:ea typeface="Times" charset="0"/>
                <a:cs typeface="Times" charset="0"/>
              </a:rPr>
              <a:t>to 90% of patients present with </a:t>
            </a:r>
            <a:r>
              <a:rPr lang="en-US" sz="2400" b="1" dirty="0">
                <a:solidFill>
                  <a:srgbClr val="212121"/>
                </a:solidFill>
                <a:latin typeface="Times" charset="0"/>
                <a:ea typeface="Times" charset="0"/>
                <a:cs typeface="Times" charset="0"/>
              </a:rPr>
              <a:t>fevers, night sweats, fatigue, and weight and appetite loss, with approximately 25% having evidence of embolic phenomena at </a:t>
            </a:r>
            <a:r>
              <a:rPr lang="en-US" sz="2400" b="1" dirty="0" err="1" smtClean="0">
                <a:solidFill>
                  <a:srgbClr val="212121"/>
                </a:solidFill>
                <a:latin typeface="Times" charset="0"/>
                <a:ea typeface="Times" charset="0"/>
                <a:cs typeface="Times" charset="0"/>
              </a:rPr>
              <a:t>presentation</a:t>
            </a:r>
            <a:r>
              <a:rPr lang="en-US" sz="2400" dirty="0" err="1" smtClean="0">
                <a:solidFill>
                  <a:srgbClr val="212121"/>
                </a:solidFill>
                <a:latin typeface="Times" charset="0"/>
                <a:ea typeface="Times" charset="0"/>
                <a:cs typeface="Times" charset="0"/>
              </a:rPr>
              <a:t>.A</a:t>
            </a:r>
            <a:r>
              <a:rPr lang="en-US" sz="2400" dirty="0" smtClean="0">
                <a:solidFill>
                  <a:srgbClr val="212121"/>
                </a:solidFill>
                <a:latin typeface="Times" charset="0"/>
                <a:ea typeface="Times" charset="0"/>
                <a:cs typeface="Times" charset="0"/>
              </a:rPr>
              <a:t> </a:t>
            </a:r>
            <a:r>
              <a:rPr lang="en-US" sz="2400" dirty="0">
                <a:solidFill>
                  <a:srgbClr val="212121"/>
                </a:solidFill>
                <a:latin typeface="Times" charset="0"/>
                <a:ea typeface="Times" charset="0"/>
                <a:cs typeface="Times" charset="0"/>
              </a:rPr>
              <a:t>diagnosis of IE should be carefully considered in those patients who present with predisposing risk factors, heart murmurs, </a:t>
            </a:r>
            <a:r>
              <a:rPr lang="en-US" sz="2400" dirty="0" err="1">
                <a:solidFill>
                  <a:srgbClr val="212121"/>
                </a:solidFill>
                <a:latin typeface="Times" charset="0"/>
                <a:ea typeface="Times" charset="0"/>
                <a:cs typeface="Times" charset="0"/>
              </a:rPr>
              <a:t>vasculitic</a:t>
            </a:r>
            <a:r>
              <a:rPr lang="en-US" sz="2400" dirty="0">
                <a:solidFill>
                  <a:srgbClr val="212121"/>
                </a:solidFill>
                <a:latin typeface="Times" charset="0"/>
                <a:ea typeface="Times" charset="0"/>
                <a:cs typeface="Times" charset="0"/>
              </a:rPr>
              <a:t> and embolic phenomena associated with </a:t>
            </a:r>
            <a:r>
              <a:rPr lang="en-US" sz="2400" dirty="0" smtClean="0">
                <a:solidFill>
                  <a:srgbClr val="212121"/>
                </a:solidFill>
                <a:latin typeface="Times" charset="0"/>
                <a:ea typeface="Times" charset="0"/>
                <a:cs typeface="Times" charset="0"/>
              </a:rPr>
              <a:t>IE.</a:t>
            </a:r>
            <a:r>
              <a:rPr lang="en-US" sz="2400" baseline="30000" dirty="0" smtClean="0">
                <a:solidFill>
                  <a:srgbClr val="212121"/>
                </a:solidFill>
                <a:latin typeface="Times" charset="0"/>
                <a:ea typeface="Times" charset="0"/>
                <a:cs typeface="Times" charset="0"/>
              </a:rPr>
              <a:t>9</a:t>
            </a:r>
            <a:endParaRPr lang="en-US" sz="2400" baseline="30000" dirty="0">
              <a:latin typeface="Times" charset="0"/>
              <a:ea typeface="Times" charset="0"/>
              <a:cs typeface="Times" charset="0"/>
            </a:endParaRPr>
          </a:p>
        </p:txBody>
      </p:sp>
      <p:sp>
        <p:nvSpPr>
          <p:cNvPr id="3" name="TextBox 2"/>
          <p:cNvSpPr txBox="1"/>
          <p:nvPr/>
        </p:nvSpPr>
        <p:spPr>
          <a:xfrm>
            <a:off x="685800" y="5103674"/>
            <a:ext cx="7315200" cy="1754326"/>
          </a:xfrm>
          <a:prstGeom prst="rect">
            <a:avLst/>
          </a:prstGeom>
          <a:noFill/>
        </p:spPr>
        <p:txBody>
          <a:bodyPr wrap="square" rtlCol="0">
            <a:spAutoFit/>
          </a:bodyPr>
          <a:lstStyle/>
          <a:p>
            <a:r>
              <a:rPr lang="en-US" dirty="0" smtClean="0"/>
              <a:t>9. </a:t>
            </a:r>
            <a:r>
              <a:rPr lang="en-US" dirty="0" smtClean="0">
                <a:latin typeface="Times" charset="0"/>
                <a:ea typeface="Times" charset="0"/>
                <a:cs typeface="Times" charset="0"/>
              </a:rPr>
              <a:t>Habib </a:t>
            </a:r>
            <a:r>
              <a:rPr lang="en-US" dirty="0">
                <a:latin typeface="Times" charset="0"/>
                <a:ea typeface="Times" charset="0"/>
                <a:cs typeface="Times" charset="0"/>
              </a:rPr>
              <a:t>G, </a:t>
            </a:r>
            <a:r>
              <a:rPr lang="en-US" dirty="0" err="1">
                <a:latin typeface="Times" charset="0"/>
                <a:ea typeface="Times" charset="0"/>
                <a:cs typeface="Times" charset="0"/>
              </a:rPr>
              <a:t>Lancellotti</a:t>
            </a:r>
            <a:r>
              <a:rPr lang="en-US" dirty="0">
                <a:latin typeface="Times" charset="0"/>
                <a:ea typeface="Times" charset="0"/>
                <a:cs typeface="Times" charset="0"/>
              </a:rPr>
              <a:t> P, </a:t>
            </a:r>
            <a:r>
              <a:rPr lang="en-US" dirty="0" err="1">
                <a:latin typeface="Times" charset="0"/>
                <a:ea typeface="Times" charset="0"/>
                <a:cs typeface="Times" charset="0"/>
              </a:rPr>
              <a:t>Antunes</a:t>
            </a:r>
            <a:r>
              <a:rPr lang="en-US" dirty="0">
                <a:latin typeface="Times" charset="0"/>
                <a:ea typeface="Times" charset="0"/>
                <a:cs typeface="Times" charset="0"/>
              </a:rPr>
              <a:t> MJ, et al. 2015 ESC Guidelines for the management of infective endocarditis: The Task Force for the Management of Infective Endocarditis of the European Society of Cardiology (ESC). Endorsed by: European Association for Cardio-Thoracic Surgery (EACTS), the European Association of Nuclear Medicine (EANM). </a:t>
            </a:r>
            <a:r>
              <a:rPr lang="en-US" i="1" dirty="0" err="1">
                <a:latin typeface="Times" charset="0"/>
                <a:ea typeface="Times" charset="0"/>
                <a:cs typeface="Times" charset="0"/>
              </a:rPr>
              <a:t>Eur</a:t>
            </a:r>
            <a:r>
              <a:rPr lang="en-US" i="1" dirty="0">
                <a:latin typeface="Times" charset="0"/>
                <a:ea typeface="Times" charset="0"/>
                <a:cs typeface="Times" charset="0"/>
              </a:rPr>
              <a:t> Heart J</a:t>
            </a:r>
            <a:r>
              <a:rPr lang="en-US" dirty="0">
                <a:latin typeface="Times" charset="0"/>
                <a:ea typeface="Times" charset="0"/>
                <a:cs typeface="Times" charset="0"/>
              </a:rPr>
              <a:t> 2015;36:3075–128.</a:t>
            </a:r>
            <a:endParaRPr lang="en-US" dirty="0">
              <a:latin typeface="Times" charset="0"/>
              <a:ea typeface="Times" charset="0"/>
              <a:cs typeface="Times" charset="0"/>
            </a:endParaRPr>
          </a:p>
        </p:txBody>
      </p:sp>
    </p:spTree>
    <p:extLst>
      <p:ext uri="{BB962C8B-B14F-4D97-AF65-F5344CB8AC3E}">
        <p14:creationId xmlns:p14="http://schemas.microsoft.com/office/powerpoint/2010/main" val="2789186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533400"/>
            <a:ext cx="8686800" cy="4127500"/>
          </a:xfrm>
          <a:prstGeom prst="rect">
            <a:avLst/>
          </a:prstGeom>
        </p:spPr>
      </p:pic>
    </p:spTree>
    <p:extLst>
      <p:ext uri="{BB962C8B-B14F-4D97-AF65-F5344CB8AC3E}">
        <p14:creationId xmlns:p14="http://schemas.microsoft.com/office/powerpoint/2010/main" val="3284778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800" y="1447800"/>
            <a:ext cx="8775700" cy="3962400"/>
          </a:xfrm>
          <a:prstGeom prst="rect">
            <a:avLst/>
          </a:prstGeom>
        </p:spPr>
      </p:pic>
    </p:spTree>
    <p:extLst>
      <p:ext uri="{BB962C8B-B14F-4D97-AF65-F5344CB8AC3E}">
        <p14:creationId xmlns:p14="http://schemas.microsoft.com/office/powerpoint/2010/main" val="12017893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990600"/>
            <a:ext cx="8458200" cy="3046988"/>
          </a:xfrm>
          <a:prstGeom prst="rect">
            <a:avLst/>
          </a:prstGeom>
        </p:spPr>
        <p:txBody>
          <a:bodyPr wrap="square">
            <a:spAutoFit/>
          </a:bodyPr>
          <a:lstStyle/>
          <a:p>
            <a:r>
              <a:rPr lang="en-US" sz="3200" b="1" dirty="0">
                <a:solidFill>
                  <a:srgbClr val="333333"/>
                </a:solidFill>
                <a:latin typeface="Times" charset="0"/>
                <a:ea typeface="Times" charset="0"/>
                <a:cs typeface="Times" charset="0"/>
              </a:rPr>
              <a:t>Modified Duke criteria </a:t>
            </a:r>
            <a:r>
              <a:rPr lang="en-US" sz="3200" dirty="0">
                <a:solidFill>
                  <a:srgbClr val="333333"/>
                </a:solidFill>
                <a:latin typeface="Times" charset="0"/>
                <a:ea typeface="Times" charset="0"/>
                <a:cs typeface="Times" charset="0"/>
              </a:rPr>
              <a:t>for </a:t>
            </a:r>
            <a:r>
              <a:rPr lang="en-US" sz="3200" dirty="0" smtClean="0">
                <a:solidFill>
                  <a:srgbClr val="333333"/>
                </a:solidFill>
                <a:latin typeface="Times" charset="0"/>
                <a:ea typeface="Times" charset="0"/>
                <a:cs typeface="Times" charset="0"/>
              </a:rPr>
              <a:t>endocarditis</a:t>
            </a:r>
            <a:endParaRPr lang="en-US" sz="3200" dirty="0">
              <a:solidFill>
                <a:srgbClr val="333333"/>
              </a:solidFill>
              <a:latin typeface="Times" charset="0"/>
              <a:ea typeface="Times" charset="0"/>
              <a:cs typeface="Times" charset="0"/>
            </a:endParaRPr>
          </a:p>
          <a:p>
            <a:endParaRPr lang="en-US" sz="3200" dirty="0" smtClean="0">
              <a:solidFill>
                <a:srgbClr val="333333"/>
              </a:solidFill>
              <a:latin typeface="Times" charset="0"/>
              <a:ea typeface="Times" charset="0"/>
              <a:cs typeface="Times" charset="0"/>
            </a:endParaRPr>
          </a:p>
          <a:p>
            <a:r>
              <a:rPr lang="en-US" sz="3200" dirty="0" smtClean="0">
                <a:solidFill>
                  <a:srgbClr val="333333"/>
                </a:solidFill>
                <a:latin typeface="Times" charset="0"/>
                <a:ea typeface="Times" charset="0"/>
                <a:cs typeface="Times" charset="0"/>
              </a:rPr>
              <a:t>Definite </a:t>
            </a:r>
            <a:r>
              <a:rPr lang="en-US" sz="3200" dirty="0">
                <a:solidFill>
                  <a:srgbClr val="333333"/>
                </a:solidFill>
                <a:latin typeface="Times" charset="0"/>
                <a:ea typeface="Times" charset="0"/>
                <a:cs typeface="Times" charset="0"/>
              </a:rPr>
              <a:t>infective endocarditis = </a:t>
            </a:r>
            <a:r>
              <a:rPr lang="en-US" sz="3200" b="1" dirty="0">
                <a:latin typeface="Times" charset="0"/>
                <a:ea typeface="Times" charset="0"/>
                <a:cs typeface="Times" charset="0"/>
              </a:rPr>
              <a:t>two major, or one major and three minor, or five minor</a:t>
            </a:r>
            <a:r>
              <a:rPr lang="en-US" sz="3200" dirty="0">
                <a:solidFill>
                  <a:srgbClr val="333333"/>
                </a:solidFill>
                <a:latin typeface="Times" charset="0"/>
                <a:ea typeface="Times" charset="0"/>
                <a:cs typeface="Times" charset="0"/>
              </a:rPr>
              <a:t>; possible infective endocarditis = one major and one minor, or three minor.</a:t>
            </a:r>
            <a:endParaRPr lang="en-US" sz="3200" dirty="0">
              <a:latin typeface="Times" charset="0"/>
              <a:ea typeface="Times" charset="0"/>
              <a:cs typeface="Times" charset="0"/>
            </a:endParaRPr>
          </a:p>
        </p:txBody>
      </p:sp>
    </p:spTree>
    <p:extLst>
      <p:ext uri="{BB962C8B-B14F-4D97-AF65-F5344CB8AC3E}">
        <p14:creationId xmlns:p14="http://schemas.microsoft.com/office/powerpoint/2010/main" val="19630002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100" y="0"/>
            <a:ext cx="8302428" cy="6858000"/>
          </a:xfrm>
          <a:prstGeom prst="rect">
            <a:avLst/>
          </a:prstGeom>
        </p:spPr>
      </p:pic>
    </p:spTree>
    <p:extLst>
      <p:ext uri="{BB962C8B-B14F-4D97-AF65-F5344CB8AC3E}">
        <p14:creationId xmlns:p14="http://schemas.microsoft.com/office/powerpoint/2010/main" val="11389348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549400"/>
            <a:ext cx="8686800" cy="3759200"/>
          </a:xfrm>
          <a:prstGeom prst="rect">
            <a:avLst/>
          </a:prstGeom>
        </p:spPr>
      </p:pic>
    </p:spTree>
    <p:extLst>
      <p:ext uri="{BB962C8B-B14F-4D97-AF65-F5344CB8AC3E}">
        <p14:creationId xmlns:p14="http://schemas.microsoft.com/office/powerpoint/2010/main" val="1505197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534400" cy="4525963"/>
          </a:xfrm>
        </p:spPr>
        <p:txBody>
          <a:bodyPr/>
          <a:lstStyle/>
          <a:p>
            <a:pPr marL="0" indent="0" algn="just">
              <a:buNone/>
            </a:pPr>
            <a:r>
              <a:rPr lang="en-US" dirty="0">
                <a:latin typeface="Times" charset="0"/>
                <a:ea typeface="Times" charset="0"/>
                <a:cs typeface="Times" charset="0"/>
              </a:rPr>
              <a:t>Acute rheumatic fever (ARF) and its sequel, rheumatic heart disease (RHD), cause significant morbidity and mortality in developing countries, yet they are under-recognized as global health </a:t>
            </a:r>
            <a:r>
              <a:rPr lang="en-US" dirty="0" smtClean="0">
                <a:latin typeface="Times" charset="0"/>
                <a:ea typeface="Times" charset="0"/>
                <a:cs typeface="Times" charset="0"/>
              </a:rPr>
              <a:t>problems.</a:t>
            </a:r>
            <a:endParaRPr lang="en-US" dirty="0">
              <a:latin typeface="Times" charset="0"/>
              <a:ea typeface="Times" charset="0"/>
              <a:cs typeface="Times" charset="0"/>
            </a:endParaRPr>
          </a:p>
        </p:txBody>
      </p:sp>
    </p:spTree>
    <p:extLst>
      <p:ext uri="{BB962C8B-B14F-4D97-AF65-F5344CB8AC3E}">
        <p14:creationId xmlns:p14="http://schemas.microsoft.com/office/powerpoint/2010/main" val="806999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914400"/>
            <a:ext cx="8305800" cy="3416320"/>
          </a:xfrm>
          <a:prstGeom prst="rect">
            <a:avLst/>
          </a:prstGeom>
        </p:spPr>
        <p:txBody>
          <a:bodyPr wrap="square">
            <a:spAutoFit/>
          </a:bodyPr>
          <a:lstStyle/>
          <a:p>
            <a:r>
              <a:rPr lang="en-US" sz="2400" b="1" dirty="0">
                <a:solidFill>
                  <a:srgbClr val="212121"/>
                </a:solidFill>
                <a:latin typeface="Times" charset="0"/>
                <a:ea typeface="Times" charset="0"/>
                <a:cs typeface="Times" charset="0"/>
              </a:rPr>
              <a:t>Positive blood cultures </a:t>
            </a:r>
            <a:r>
              <a:rPr lang="en-US" sz="2400" dirty="0">
                <a:solidFill>
                  <a:srgbClr val="212121"/>
                </a:solidFill>
                <a:latin typeface="Times" charset="0"/>
                <a:ea typeface="Times" charset="0"/>
                <a:cs typeface="Times" charset="0"/>
              </a:rPr>
              <a:t>are vital in establishing a diagnosis of IE and provide organisms for identification and susceptibility testing</a:t>
            </a:r>
            <a:r>
              <a:rPr lang="en-US" sz="2400" dirty="0" smtClean="0">
                <a:solidFill>
                  <a:srgbClr val="212121"/>
                </a:solidFill>
                <a:latin typeface="Times" charset="0"/>
                <a:ea typeface="Times" charset="0"/>
                <a:cs typeface="Times" charset="0"/>
              </a:rPr>
              <a:t>.</a:t>
            </a:r>
          </a:p>
          <a:p>
            <a:endParaRPr lang="en-US" sz="2400" dirty="0">
              <a:solidFill>
                <a:srgbClr val="212121"/>
              </a:solidFill>
              <a:latin typeface="Times" charset="0"/>
              <a:ea typeface="Times" charset="0"/>
              <a:cs typeface="Times" charset="0"/>
            </a:endParaRPr>
          </a:p>
          <a:p>
            <a:r>
              <a:rPr lang="en-US" sz="2400" dirty="0" smtClean="0">
                <a:solidFill>
                  <a:srgbClr val="212121"/>
                </a:solidFill>
                <a:latin typeface="Times" charset="0"/>
                <a:ea typeface="Times" charset="0"/>
                <a:cs typeface="Times" charset="0"/>
              </a:rPr>
              <a:t>The </a:t>
            </a:r>
            <a:r>
              <a:rPr lang="en-US" sz="2400" dirty="0">
                <a:solidFill>
                  <a:srgbClr val="212121"/>
                </a:solidFill>
                <a:latin typeface="Times" charset="0"/>
                <a:ea typeface="Times" charset="0"/>
                <a:cs typeface="Times" charset="0"/>
              </a:rPr>
              <a:t>correct technique for obtaining specimens is to obtain three blood samples (10 mL each in aerobic and anaerobic bottles) at least 1 hour apart from separate access sites using aseptic non-touch technique. Isolated positive blood cultures are inconclusive for IE, however, persistent </a:t>
            </a:r>
            <a:r>
              <a:rPr lang="en-US" sz="2400" dirty="0" err="1">
                <a:solidFill>
                  <a:srgbClr val="212121"/>
                </a:solidFill>
                <a:latin typeface="Times" charset="0"/>
                <a:ea typeface="Times" charset="0"/>
                <a:cs typeface="Times" charset="0"/>
              </a:rPr>
              <a:t>bacteraemia</a:t>
            </a:r>
            <a:r>
              <a:rPr lang="en-US" sz="2400" dirty="0">
                <a:solidFill>
                  <a:srgbClr val="212121"/>
                </a:solidFill>
                <a:latin typeface="Times" charset="0"/>
                <a:ea typeface="Times" charset="0"/>
                <a:cs typeface="Times" charset="0"/>
              </a:rPr>
              <a:t> in multiple culture bottles of a typical organism is highly suggestive.</a:t>
            </a:r>
            <a:endParaRPr lang="en-US" sz="2400" dirty="0">
              <a:latin typeface="Times" charset="0"/>
              <a:ea typeface="Times" charset="0"/>
              <a:cs typeface="Times" charset="0"/>
            </a:endParaRPr>
          </a:p>
        </p:txBody>
      </p:sp>
    </p:spTree>
    <p:extLst>
      <p:ext uri="{BB962C8B-B14F-4D97-AF65-F5344CB8AC3E}">
        <p14:creationId xmlns:p14="http://schemas.microsoft.com/office/powerpoint/2010/main" val="6347088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838200"/>
            <a:ext cx="8610600" cy="5632311"/>
          </a:xfrm>
          <a:prstGeom prst="rect">
            <a:avLst/>
          </a:prstGeom>
        </p:spPr>
        <p:txBody>
          <a:bodyPr wrap="square">
            <a:spAutoFit/>
          </a:bodyPr>
          <a:lstStyle/>
          <a:p>
            <a:r>
              <a:rPr lang="en-US" sz="2400" dirty="0">
                <a:solidFill>
                  <a:srgbClr val="212121"/>
                </a:solidFill>
                <a:latin typeface="Times" charset="0"/>
                <a:ea typeface="Times" charset="0"/>
                <a:cs typeface="Times" charset="0"/>
              </a:rPr>
              <a:t>The management of IE should be coordinated by a </a:t>
            </a:r>
            <a:r>
              <a:rPr lang="en-US" sz="2400" b="1" dirty="0">
                <a:solidFill>
                  <a:srgbClr val="212121"/>
                </a:solidFill>
                <a:latin typeface="Times" charset="0"/>
                <a:ea typeface="Times" charset="0"/>
                <a:cs typeface="Times" charset="0"/>
              </a:rPr>
              <a:t>dedicated team </a:t>
            </a:r>
            <a:r>
              <a:rPr lang="en-US" sz="2400" dirty="0">
                <a:solidFill>
                  <a:srgbClr val="212121"/>
                </a:solidFill>
                <a:latin typeface="Times" charset="0"/>
                <a:ea typeface="Times" charset="0"/>
                <a:cs typeface="Times" charset="0"/>
              </a:rPr>
              <a:t>which resides at a </a:t>
            </a:r>
            <a:r>
              <a:rPr lang="en-US" sz="2400" b="1" dirty="0">
                <a:solidFill>
                  <a:srgbClr val="212121"/>
                </a:solidFill>
                <a:latin typeface="Times" charset="0"/>
                <a:ea typeface="Times" charset="0"/>
                <a:cs typeface="Times" charset="0"/>
              </a:rPr>
              <a:t>reference </a:t>
            </a:r>
            <a:r>
              <a:rPr lang="en-US" sz="2400" b="1" dirty="0" err="1">
                <a:solidFill>
                  <a:srgbClr val="212121"/>
                </a:solidFill>
                <a:latin typeface="Times" charset="0"/>
                <a:ea typeface="Times" charset="0"/>
                <a:cs typeface="Times" charset="0"/>
              </a:rPr>
              <a:t>centre</a:t>
            </a:r>
            <a:r>
              <a:rPr lang="en-US" sz="2400" b="1" dirty="0">
                <a:solidFill>
                  <a:srgbClr val="212121"/>
                </a:solidFill>
                <a:latin typeface="Times" charset="0"/>
                <a:ea typeface="Times" charset="0"/>
                <a:cs typeface="Times" charset="0"/>
              </a:rPr>
              <a:t>. </a:t>
            </a:r>
            <a:r>
              <a:rPr lang="en-US" sz="2400" dirty="0">
                <a:solidFill>
                  <a:srgbClr val="212121"/>
                </a:solidFill>
                <a:latin typeface="Times" charset="0"/>
                <a:ea typeface="Times" charset="0"/>
                <a:cs typeface="Times" charset="0"/>
              </a:rPr>
              <a:t>This should comprise </a:t>
            </a:r>
            <a:r>
              <a:rPr lang="en-US" sz="2400" b="1" dirty="0">
                <a:solidFill>
                  <a:srgbClr val="212121"/>
                </a:solidFill>
                <a:latin typeface="Times" charset="0"/>
                <a:ea typeface="Times" charset="0"/>
                <a:cs typeface="Times" charset="0"/>
              </a:rPr>
              <a:t>cardiologists</a:t>
            </a:r>
            <a:r>
              <a:rPr lang="en-US" sz="2400" dirty="0">
                <a:solidFill>
                  <a:srgbClr val="212121"/>
                </a:solidFill>
                <a:latin typeface="Times" charset="0"/>
                <a:ea typeface="Times" charset="0"/>
                <a:cs typeface="Times" charset="0"/>
              </a:rPr>
              <a:t> with a specialist interest in </a:t>
            </a:r>
            <a:r>
              <a:rPr lang="en-US" sz="2400" dirty="0" err="1">
                <a:solidFill>
                  <a:srgbClr val="212121"/>
                </a:solidFill>
                <a:latin typeface="Times" charset="0"/>
                <a:ea typeface="Times" charset="0"/>
                <a:cs typeface="Times" charset="0"/>
              </a:rPr>
              <a:t>valvular</a:t>
            </a:r>
            <a:r>
              <a:rPr lang="en-US" sz="2400" dirty="0">
                <a:solidFill>
                  <a:srgbClr val="212121"/>
                </a:solidFill>
                <a:latin typeface="Times" charset="0"/>
                <a:ea typeface="Times" charset="0"/>
                <a:cs typeface="Times" charset="0"/>
              </a:rPr>
              <a:t> heart disease / cardiac imaging, </a:t>
            </a:r>
            <a:r>
              <a:rPr lang="en-US" sz="2400" b="1" dirty="0">
                <a:solidFill>
                  <a:srgbClr val="212121"/>
                </a:solidFill>
                <a:latin typeface="Times" charset="0"/>
                <a:ea typeface="Times" charset="0"/>
                <a:cs typeface="Times" charset="0"/>
              </a:rPr>
              <a:t>infectious diseases specialists </a:t>
            </a:r>
            <a:r>
              <a:rPr lang="en-US" sz="2400" dirty="0">
                <a:solidFill>
                  <a:srgbClr val="212121"/>
                </a:solidFill>
                <a:latin typeface="Times" charset="0"/>
                <a:ea typeface="Times" charset="0"/>
                <a:cs typeface="Times" charset="0"/>
              </a:rPr>
              <a:t>and/or microbiologists, </a:t>
            </a:r>
            <a:r>
              <a:rPr lang="en-US" sz="2400" b="1" dirty="0">
                <a:solidFill>
                  <a:srgbClr val="212121"/>
                </a:solidFill>
                <a:latin typeface="Times" charset="0"/>
                <a:ea typeface="Times" charset="0"/>
                <a:cs typeface="Times" charset="0"/>
              </a:rPr>
              <a:t>cardiac surgeons</a:t>
            </a:r>
            <a:r>
              <a:rPr lang="en-US" sz="2400" dirty="0">
                <a:solidFill>
                  <a:srgbClr val="212121"/>
                </a:solidFill>
                <a:latin typeface="Times" charset="0"/>
                <a:ea typeface="Times" charset="0"/>
                <a:cs typeface="Times" charset="0"/>
              </a:rPr>
              <a:t>, and </a:t>
            </a:r>
            <a:r>
              <a:rPr lang="en-US" sz="2400" b="1" dirty="0">
                <a:solidFill>
                  <a:srgbClr val="212121"/>
                </a:solidFill>
                <a:latin typeface="Times" charset="0"/>
                <a:ea typeface="Times" charset="0"/>
                <a:cs typeface="Times" charset="0"/>
              </a:rPr>
              <a:t>cardiac devices specialists</a:t>
            </a:r>
            <a:r>
              <a:rPr lang="en-US" sz="2400" dirty="0">
                <a:solidFill>
                  <a:srgbClr val="212121"/>
                </a:solidFill>
                <a:latin typeface="Times" charset="0"/>
                <a:ea typeface="Times" charset="0"/>
                <a:cs typeface="Times" charset="0"/>
              </a:rPr>
              <a:t>. There should be access to </a:t>
            </a:r>
            <a:r>
              <a:rPr lang="en-US" sz="2400" b="1" dirty="0">
                <a:solidFill>
                  <a:srgbClr val="212121"/>
                </a:solidFill>
                <a:latin typeface="Times" charset="0"/>
                <a:ea typeface="Times" charset="0"/>
                <a:cs typeface="Times" charset="0"/>
              </a:rPr>
              <a:t>neurology</a:t>
            </a:r>
            <a:r>
              <a:rPr lang="en-US" sz="2400" dirty="0">
                <a:solidFill>
                  <a:srgbClr val="212121"/>
                </a:solidFill>
                <a:latin typeface="Times" charset="0"/>
                <a:ea typeface="Times" charset="0"/>
                <a:cs typeface="Times" charset="0"/>
              </a:rPr>
              <a:t> and neurosurgical expertise, since up 30% of patients will experience symptomatic neurological events, and congenital heart disease specialists under specific circumstances. </a:t>
            </a:r>
            <a:endParaRPr lang="en-US" sz="2400" dirty="0" smtClean="0">
              <a:solidFill>
                <a:srgbClr val="212121"/>
              </a:solidFill>
              <a:latin typeface="Times" charset="0"/>
              <a:ea typeface="Times" charset="0"/>
              <a:cs typeface="Times" charset="0"/>
            </a:endParaRPr>
          </a:p>
          <a:p>
            <a:endParaRPr lang="en-US" sz="2400" dirty="0">
              <a:solidFill>
                <a:srgbClr val="212121"/>
              </a:solidFill>
              <a:latin typeface="Times" charset="0"/>
              <a:ea typeface="Times" charset="0"/>
              <a:cs typeface="Times" charset="0"/>
            </a:endParaRPr>
          </a:p>
          <a:p>
            <a:r>
              <a:rPr lang="en-US" sz="2400" dirty="0" smtClean="0">
                <a:solidFill>
                  <a:srgbClr val="212121"/>
                </a:solidFill>
                <a:latin typeface="Times" charset="0"/>
                <a:ea typeface="Times" charset="0"/>
                <a:cs typeface="Times" charset="0"/>
              </a:rPr>
              <a:t>This </a:t>
            </a:r>
            <a:r>
              <a:rPr lang="en-US" sz="2400" dirty="0">
                <a:solidFill>
                  <a:srgbClr val="212121"/>
                </a:solidFill>
                <a:latin typeface="Times" charset="0"/>
                <a:ea typeface="Times" charset="0"/>
                <a:cs typeface="Times" charset="0"/>
              </a:rPr>
              <a:t>IE team approach enables early guideline directed referral to surgery, appropriate antibiotic medication regimens, access to advanced imaging, close monitoring for complications and follow-up once treatment is complete. In this setting, 1-year mortality can be expected to be approximately </a:t>
            </a:r>
            <a:r>
              <a:rPr lang="en-US" sz="2400" dirty="0" smtClean="0">
                <a:solidFill>
                  <a:srgbClr val="212121"/>
                </a:solidFill>
                <a:latin typeface="Times" charset="0"/>
                <a:ea typeface="Times" charset="0"/>
                <a:cs typeface="Times" charset="0"/>
              </a:rPr>
              <a:t>halved.</a:t>
            </a:r>
            <a:r>
              <a:rPr lang="en-US" sz="2400" baseline="30000" dirty="0" smtClean="0">
                <a:solidFill>
                  <a:srgbClr val="212121"/>
                </a:solidFill>
                <a:latin typeface="Times" charset="0"/>
                <a:ea typeface="Times" charset="0"/>
                <a:cs typeface="Times" charset="0"/>
              </a:rPr>
              <a:t>10</a:t>
            </a:r>
            <a:endParaRPr lang="en-US" sz="2400" baseline="30000" dirty="0">
              <a:latin typeface="Times" charset="0"/>
              <a:ea typeface="Times" charset="0"/>
              <a:cs typeface="Times" charset="0"/>
            </a:endParaRPr>
          </a:p>
        </p:txBody>
      </p:sp>
    </p:spTree>
    <p:extLst>
      <p:ext uri="{BB962C8B-B14F-4D97-AF65-F5344CB8AC3E}">
        <p14:creationId xmlns:p14="http://schemas.microsoft.com/office/powerpoint/2010/main" val="3242954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46100"/>
            <a:ext cx="9144000" cy="5764192"/>
          </a:xfrm>
          <a:prstGeom prst="rect">
            <a:avLst/>
          </a:prstGeom>
        </p:spPr>
      </p:pic>
    </p:spTree>
    <p:extLst>
      <p:ext uri="{BB962C8B-B14F-4D97-AF65-F5344CB8AC3E}">
        <p14:creationId xmlns:p14="http://schemas.microsoft.com/office/powerpoint/2010/main" val="18763989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612845"/>
            <a:ext cx="8382000" cy="5262979"/>
          </a:xfrm>
          <a:prstGeom prst="rect">
            <a:avLst/>
          </a:prstGeom>
        </p:spPr>
        <p:txBody>
          <a:bodyPr wrap="square">
            <a:spAutoFit/>
          </a:bodyPr>
          <a:lstStyle/>
          <a:p>
            <a:r>
              <a:rPr lang="en-US" sz="2400" dirty="0">
                <a:solidFill>
                  <a:srgbClr val="212121"/>
                </a:solidFill>
                <a:latin typeface="Times" charset="0"/>
                <a:ea typeface="Times" charset="0"/>
                <a:cs typeface="Times" charset="0"/>
              </a:rPr>
              <a:t>The </a:t>
            </a:r>
            <a:r>
              <a:rPr lang="en-US" sz="2400" b="1" dirty="0">
                <a:solidFill>
                  <a:srgbClr val="212121"/>
                </a:solidFill>
                <a:latin typeface="Times" charset="0"/>
                <a:ea typeface="Times" charset="0"/>
                <a:cs typeface="Times" charset="0"/>
              </a:rPr>
              <a:t>in-hospital mortality for IE can be up to 30%. </a:t>
            </a:r>
            <a:endParaRPr lang="en-US" sz="2400" b="1" dirty="0" smtClean="0">
              <a:solidFill>
                <a:srgbClr val="212121"/>
              </a:solidFill>
              <a:latin typeface="Times" charset="0"/>
              <a:ea typeface="Times" charset="0"/>
              <a:cs typeface="Times" charset="0"/>
            </a:endParaRPr>
          </a:p>
          <a:p>
            <a:endParaRPr lang="en-US" sz="2400" b="1" dirty="0">
              <a:solidFill>
                <a:srgbClr val="212121"/>
              </a:solidFill>
              <a:latin typeface="Times" charset="0"/>
              <a:ea typeface="Times" charset="0"/>
              <a:cs typeface="Times" charset="0"/>
            </a:endParaRPr>
          </a:p>
          <a:p>
            <a:pPr algn="just"/>
            <a:r>
              <a:rPr lang="en-US" sz="2400" dirty="0" smtClean="0">
                <a:solidFill>
                  <a:srgbClr val="212121"/>
                </a:solidFill>
                <a:latin typeface="Times" charset="0"/>
                <a:ea typeface="Times" charset="0"/>
                <a:cs typeface="Times" charset="0"/>
              </a:rPr>
              <a:t>High-risk </a:t>
            </a:r>
            <a:r>
              <a:rPr lang="en-US" sz="2400" dirty="0">
                <a:solidFill>
                  <a:srgbClr val="212121"/>
                </a:solidFill>
                <a:latin typeface="Times" charset="0"/>
                <a:ea typeface="Times" charset="0"/>
                <a:cs typeface="Times" charset="0"/>
              </a:rPr>
              <a:t>patients can be identified as those with specific patient characteristics (age, PVE or comorbidities), the presence of IE complications (heart failure, renal failure, septic shock or brain </a:t>
            </a:r>
            <a:r>
              <a:rPr lang="en-US" sz="2400" dirty="0" err="1">
                <a:solidFill>
                  <a:srgbClr val="212121"/>
                </a:solidFill>
                <a:latin typeface="Times" charset="0"/>
                <a:ea typeface="Times" charset="0"/>
                <a:cs typeface="Times" charset="0"/>
              </a:rPr>
              <a:t>haemorrhage</a:t>
            </a:r>
            <a:r>
              <a:rPr lang="en-US" sz="2400" dirty="0">
                <a:solidFill>
                  <a:srgbClr val="212121"/>
                </a:solidFill>
                <a:latin typeface="Times" charset="0"/>
                <a:ea typeface="Times" charset="0"/>
                <a:cs typeface="Times" charset="0"/>
              </a:rPr>
              <a:t>), echocardiographic findings (abscess, significant valve destruction or </a:t>
            </a:r>
            <a:r>
              <a:rPr lang="en-US" sz="2400" dirty="0" err="1">
                <a:solidFill>
                  <a:srgbClr val="212121"/>
                </a:solidFill>
                <a:latin typeface="Times" charset="0"/>
                <a:ea typeface="Times" charset="0"/>
                <a:cs typeface="Times" charset="0"/>
              </a:rPr>
              <a:t>pseudoaneurysm</a:t>
            </a:r>
            <a:r>
              <a:rPr lang="en-US" sz="2400" dirty="0">
                <a:solidFill>
                  <a:srgbClr val="212121"/>
                </a:solidFill>
                <a:latin typeface="Times" charset="0"/>
                <a:ea typeface="Times" charset="0"/>
                <a:cs typeface="Times" charset="0"/>
              </a:rPr>
              <a:t>) and the culprit organism (</a:t>
            </a:r>
            <a:r>
              <a:rPr lang="en-US" sz="2400" i="1" dirty="0">
                <a:solidFill>
                  <a:srgbClr val="212121"/>
                </a:solidFill>
                <a:latin typeface="Times" charset="0"/>
                <a:ea typeface="Times" charset="0"/>
                <a:cs typeface="Times" charset="0"/>
              </a:rPr>
              <a:t>S aureus</a:t>
            </a:r>
            <a:r>
              <a:rPr lang="en-US" sz="2400" dirty="0">
                <a:solidFill>
                  <a:srgbClr val="212121"/>
                </a:solidFill>
                <a:latin typeface="Times" charset="0"/>
                <a:ea typeface="Times" charset="0"/>
                <a:cs typeface="Times" charset="0"/>
              </a:rPr>
              <a:t>, fungi and non-</a:t>
            </a:r>
            <a:r>
              <a:rPr lang="en-US" sz="2400" i="1" dirty="0" err="1">
                <a:solidFill>
                  <a:srgbClr val="212121"/>
                </a:solidFill>
                <a:latin typeface="Times" charset="0"/>
                <a:ea typeface="Times" charset="0"/>
                <a:cs typeface="Times" charset="0"/>
              </a:rPr>
              <a:t>Haemophilus</a:t>
            </a:r>
            <a:r>
              <a:rPr lang="en-US" sz="2400" dirty="0">
                <a:solidFill>
                  <a:srgbClr val="212121"/>
                </a:solidFill>
                <a:latin typeface="Times" charset="0"/>
                <a:ea typeface="Times" charset="0"/>
                <a:cs typeface="Times" charset="0"/>
              </a:rPr>
              <a:t> </a:t>
            </a:r>
            <a:r>
              <a:rPr lang="en-US" sz="2400" dirty="0" err="1">
                <a:solidFill>
                  <a:srgbClr val="212121"/>
                </a:solidFill>
                <a:latin typeface="Times" charset="0"/>
                <a:ea typeface="Times" charset="0"/>
                <a:cs typeface="Times" charset="0"/>
              </a:rPr>
              <a:t>spp</a:t>
            </a:r>
            <a:r>
              <a:rPr lang="en-US" sz="2400" dirty="0">
                <a:solidFill>
                  <a:srgbClr val="212121"/>
                </a:solidFill>
                <a:latin typeface="Times" charset="0"/>
                <a:ea typeface="Times" charset="0"/>
                <a:cs typeface="Times" charset="0"/>
              </a:rPr>
              <a:t>, </a:t>
            </a:r>
            <a:r>
              <a:rPr lang="en-US" sz="2400" i="1" dirty="0" err="1">
                <a:solidFill>
                  <a:srgbClr val="212121"/>
                </a:solidFill>
                <a:latin typeface="Times" charset="0"/>
                <a:ea typeface="Times" charset="0"/>
                <a:cs typeface="Times" charset="0"/>
              </a:rPr>
              <a:t>Actinobacillus</a:t>
            </a:r>
            <a:r>
              <a:rPr lang="en-US" sz="2400" i="1" dirty="0">
                <a:solidFill>
                  <a:srgbClr val="212121"/>
                </a:solidFill>
                <a:latin typeface="Times" charset="0"/>
                <a:ea typeface="Times" charset="0"/>
                <a:cs typeface="Times" charset="0"/>
              </a:rPr>
              <a:t> </a:t>
            </a:r>
            <a:r>
              <a:rPr lang="en-US" sz="2400" i="1" dirty="0" err="1">
                <a:solidFill>
                  <a:srgbClr val="212121"/>
                </a:solidFill>
                <a:latin typeface="Times" charset="0"/>
                <a:ea typeface="Times" charset="0"/>
                <a:cs typeface="Times" charset="0"/>
              </a:rPr>
              <a:t>spp</a:t>
            </a:r>
            <a:r>
              <a:rPr lang="en-US" sz="2400" dirty="0">
                <a:solidFill>
                  <a:srgbClr val="212121"/>
                </a:solidFill>
                <a:latin typeface="Times" charset="0"/>
                <a:ea typeface="Times" charset="0"/>
                <a:cs typeface="Times" charset="0"/>
              </a:rPr>
              <a:t>, </a:t>
            </a:r>
            <a:r>
              <a:rPr lang="en-US" sz="2400" i="1" dirty="0" err="1">
                <a:solidFill>
                  <a:srgbClr val="212121"/>
                </a:solidFill>
                <a:latin typeface="Times" charset="0"/>
                <a:ea typeface="Times" charset="0"/>
                <a:cs typeface="Times" charset="0"/>
              </a:rPr>
              <a:t>Cardiobacterium</a:t>
            </a:r>
            <a:r>
              <a:rPr lang="en-US" sz="2400" i="1" dirty="0">
                <a:solidFill>
                  <a:srgbClr val="212121"/>
                </a:solidFill>
                <a:latin typeface="Times" charset="0"/>
                <a:ea typeface="Times" charset="0"/>
                <a:cs typeface="Times" charset="0"/>
              </a:rPr>
              <a:t> </a:t>
            </a:r>
            <a:r>
              <a:rPr lang="en-US" sz="2400" i="1" dirty="0" err="1">
                <a:solidFill>
                  <a:srgbClr val="212121"/>
                </a:solidFill>
                <a:latin typeface="Times" charset="0"/>
                <a:ea typeface="Times" charset="0"/>
                <a:cs typeface="Times" charset="0"/>
              </a:rPr>
              <a:t>hominis</a:t>
            </a:r>
            <a:r>
              <a:rPr lang="en-US" sz="2400" dirty="0">
                <a:solidFill>
                  <a:srgbClr val="212121"/>
                </a:solidFill>
                <a:latin typeface="Times" charset="0"/>
                <a:ea typeface="Times" charset="0"/>
                <a:cs typeface="Times" charset="0"/>
              </a:rPr>
              <a:t>, </a:t>
            </a:r>
            <a:r>
              <a:rPr lang="en-US" sz="2400" i="1" dirty="0" err="1">
                <a:solidFill>
                  <a:srgbClr val="212121"/>
                </a:solidFill>
                <a:latin typeface="Times" charset="0"/>
                <a:ea typeface="Times" charset="0"/>
                <a:cs typeface="Times" charset="0"/>
              </a:rPr>
              <a:t>Eikenella</a:t>
            </a:r>
            <a:r>
              <a:rPr lang="en-US" sz="2400" i="1" dirty="0">
                <a:solidFill>
                  <a:srgbClr val="212121"/>
                </a:solidFill>
                <a:latin typeface="Times" charset="0"/>
                <a:ea typeface="Times" charset="0"/>
                <a:cs typeface="Times" charset="0"/>
              </a:rPr>
              <a:t> </a:t>
            </a:r>
            <a:r>
              <a:rPr lang="en-US" sz="2400" i="1" dirty="0" err="1">
                <a:solidFill>
                  <a:srgbClr val="212121"/>
                </a:solidFill>
                <a:latin typeface="Times" charset="0"/>
                <a:ea typeface="Times" charset="0"/>
                <a:cs typeface="Times" charset="0"/>
              </a:rPr>
              <a:t>corrodens</a:t>
            </a:r>
            <a:r>
              <a:rPr lang="en-US" sz="2400" dirty="0">
                <a:solidFill>
                  <a:srgbClr val="212121"/>
                </a:solidFill>
                <a:latin typeface="Times" charset="0"/>
                <a:ea typeface="Times" charset="0"/>
                <a:cs typeface="Times" charset="0"/>
              </a:rPr>
              <a:t> or </a:t>
            </a:r>
            <a:r>
              <a:rPr lang="en-US" sz="2400" i="1" dirty="0" err="1">
                <a:solidFill>
                  <a:srgbClr val="212121"/>
                </a:solidFill>
                <a:latin typeface="Times" charset="0"/>
                <a:ea typeface="Times" charset="0"/>
                <a:cs typeface="Times" charset="0"/>
              </a:rPr>
              <a:t>Kingella</a:t>
            </a:r>
            <a:r>
              <a:rPr lang="en-US" sz="2400" dirty="0" err="1">
                <a:solidFill>
                  <a:srgbClr val="212121"/>
                </a:solidFill>
                <a:latin typeface="Times" charset="0"/>
                <a:ea typeface="Times" charset="0"/>
                <a:cs typeface="Times" charset="0"/>
              </a:rPr>
              <a:t>spp</a:t>
            </a:r>
            <a:r>
              <a:rPr lang="en-US" sz="2400" dirty="0">
                <a:solidFill>
                  <a:srgbClr val="212121"/>
                </a:solidFill>
                <a:latin typeface="Times" charset="0"/>
                <a:ea typeface="Times" charset="0"/>
                <a:cs typeface="Times" charset="0"/>
              </a:rPr>
              <a:t> (non-HACEK) Gram-negative bacilli</a:t>
            </a:r>
            <a:r>
              <a:rPr lang="en-US" sz="2400" dirty="0" smtClean="0">
                <a:solidFill>
                  <a:srgbClr val="212121"/>
                </a:solidFill>
                <a:latin typeface="Times" charset="0"/>
                <a:ea typeface="Times" charset="0"/>
                <a:cs typeface="Times" charset="0"/>
              </a:rPr>
              <a:t>).These </a:t>
            </a:r>
            <a:r>
              <a:rPr lang="en-US" sz="2400" dirty="0">
                <a:solidFill>
                  <a:srgbClr val="212121"/>
                </a:solidFill>
                <a:latin typeface="Times" charset="0"/>
                <a:ea typeface="Times" charset="0"/>
                <a:cs typeface="Times" charset="0"/>
              </a:rPr>
              <a:t>prognostic variables should be taken into consideration when determining the timing of surgical intervention. </a:t>
            </a:r>
            <a:r>
              <a:rPr lang="en-US" sz="2400" b="1" dirty="0">
                <a:solidFill>
                  <a:srgbClr val="212121"/>
                </a:solidFill>
                <a:latin typeface="Times" charset="0"/>
                <a:ea typeface="Times" charset="0"/>
                <a:cs typeface="Times" charset="0"/>
              </a:rPr>
              <a:t>Plans for surgery should be reviewed weekly and be classified as being emergency (&lt;24 hours), urgent (within 7 days) or elective in </a:t>
            </a:r>
            <a:r>
              <a:rPr lang="en-US" sz="2400" b="1" dirty="0" smtClean="0">
                <a:solidFill>
                  <a:srgbClr val="212121"/>
                </a:solidFill>
                <a:latin typeface="Times" charset="0"/>
                <a:ea typeface="Times" charset="0"/>
                <a:cs typeface="Times" charset="0"/>
              </a:rPr>
              <a:t>timing.</a:t>
            </a:r>
            <a:r>
              <a:rPr lang="en-US" sz="2400" b="1" baseline="30000" dirty="0" smtClean="0">
                <a:solidFill>
                  <a:srgbClr val="212121"/>
                </a:solidFill>
                <a:latin typeface="Times" charset="0"/>
                <a:ea typeface="Times" charset="0"/>
                <a:cs typeface="Times" charset="0"/>
              </a:rPr>
              <a:t>10</a:t>
            </a:r>
            <a:endParaRPr lang="en-US" sz="2400" b="1" baseline="30000" dirty="0">
              <a:latin typeface="Times" charset="0"/>
              <a:ea typeface="Times" charset="0"/>
              <a:cs typeface="Times" charset="0"/>
            </a:endParaRPr>
          </a:p>
        </p:txBody>
      </p:sp>
      <p:sp>
        <p:nvSpPr>
          <p:cNvPr id="3" name="TextBox 2"/>
          <p:cNvSpPr txBox="1"/>
          <p:nvPr/>
        </p:nvSpPr>
        <p:spPr>
          <a:xfrm>
            <a:off x="304800" y="6096000"/>
            <a:ext cx="8458200" cy="646331"/>
          </a:xfrm>
          <a:prstGeom prst="rect">
            <a:avLst/>
          </a:prstGeom>
          <a:noFill/>
        </p:spPr>
        <p:txBody>
          <a:bodyPr wrap="square" rtlCol="0">
            <a:spAutoFit/>
          </a:bodyPr>
          <a:lstStyle/>
          <a:p>
            <a:r>
              <a:rPr lang="en-US" dirty="0" smtClean="0"/>
              <a:t>11. </a:t>
            </a:r>
            <a:r>
              <a:rPr lang="en-US" dirty="0" err="1">
                <a:latin typeface="Times" charset="0"/>
                <a:ea typeface="Times" charset="0"/>
                <a:cs typeface="Times" charset="0"/>
              </a:rPr>
              <a:t>Rajani</a:t>
            </a:r>
            <a:r>
              <a:rPr lang="en-US" dirty="0">
                <a:latin typeface="Times" charset="0"/>
                <a:ea typeface="Times" charset="0"/>
                <a:cs typeface="Times" charset="0"/>
              </a:rPr>
              <a:t> R, Klein JL. Infective endocarditis: A contemporary update. </a:t>
            </a:r>
            <a:r>
              <a:rPr lang="en-US" dirty="0" err="1">
                <a:latin typeface="Times" charset="0"/>
                <a:ea typeface="Times" charset="0"/>
                <a:cs typeface="Times" charset="0"/>
              </a:rPr>
              <a:t>Clin</a:t>
            </a:r>
            <a:r>
              <a:rPr lang="en-US" dirty="0">
                <a:latin typeface="Times" charset="0"/>
                <a:ea typeface="Times" charset="0"/>
                <a:cs typeface="Times" charset="0"/>
              </a:rPr>
              <a:t> Med (</a:t>
            </a:r>
            <a:r>
              <a:rPr lang="en-US" dirty="0" err="1">
                <a:latin typeface="Times" charset="0"/>
                <a:ea typeface="Times" charset="0"/>
                <a:cs typeface="Times" charset="0"/>
              </a:rPr>
              <a:t>Lond</a:t>
            </a:r>
            <a:r>
              <a:rPr lang="en-US" dirty="0">
                <a:latin typeface="Times" charset="0"/>
                <a:ea typeface="Times" charset="0"/>
                <a:cs typeface="Times" charset="0"/>
              </a:rPr>
              <a:t>). 2020 Jan;20(1):31-35.</a:t>
            </a:r>
            <a:r>
              <a:rPr lang="en-US" dirty="0"/>
              <a:t> </a:t>
            </a:r>
            <a:endParaRPr lang="en-US" dirty="0"/>
          </a:p>
        </p:txBody>
      </p:sp>
    </p:spTree>
    <p:extLst>
      <p:ext uri="{BB962C8B-B14F-4D97-AF65-F5344CB8AC3E}">
        <p14:creationId xmlns:p14="http://schemas.microsoft.com/office/powerpoint/2010/main" val="7213001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97" y="228600"/>
            <a:ext cx="9144000" cy="4996832"/>
          </a:xfrm>
          <a:prstGeom prst="rect">
            <a:avLst/>
          </a:prstGeom>
        </p:spPr>
      </p:pic>
      <p:sp>
        <p:nvSpPr>
          <p:cNvPr id="4" name="Rectangle 3"/>
          <p:cNvSpPr/>
          <p:nvPr/>
        </p:nvSpPr>
        <p:spPr>
          <a:xfrm>
            <a:off x="10297" y="5426272"/>
            <a:ext cx="9133703" cy="923330"/>
          </a:xfrm>
          <a:prstGeom prst="rect">
            <a:avLst/>
          </a:prstGeom>
        </p:spPr>
        <p:txBody>
          <a:bodyPr wrap="square">
            <a:spAutoFit/>
          </a:bodyPr>
          <a:lstStyle/>
          <a:p>
            <a:pPr algn="just"/>
            <a:r>
              <a:rPr lang="en-US" dirty="0">
                <a:solidFill>
                  <a:srgbClr val="333333"/>
                </a:solidFill>
                <a:latin typeface="Times" charset="0"/>
                <a:ea typeface="Times" charset="0"/>
                <a:cs typeface="Times" charset="0"/>
              </a:rPr>
              <a:t>Fishbone diagram created by members of the University of Michigan Multidisciplinary Endocarditis Team outlining potential factors contributing to increased mortality for patients with endocarditis.</a:t>
            </a:r>
            <a:endParaRPr lang="en-US" dirty="0">
              <a:latin typeface="Times" charset="0"/>
              <a:ea typeface="Times" charset="0"/>
              <a:cs typeface="Times" charset="0"/>
            </a:endParaRPr>
          </a:p>
        </p:txBody>
      </p:sp>
    </p:spTree>
    <p:extLst>
      <p:ext uri="{BB962C8B-B14F-4D97-AF65-F5344CB8AC3E}">
        <p14:creationId xmlns:p14="http://schemas.microsoft.com/office/powerpoint/2010/main" val="14301004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4" descr="rhumaticfever"/>
          <p:cNvPicPr>
            <a:picLocks noChangeAspect="1" noChangeArrowheads="1"/>
          </p:cNvPicPr>
          <p:nvPr/>
        </p:nvPicPr>
        <p:blipFill>
          <a:blip r:embed="rId2" cstate="print"/>
          <a:srcRect/>
          <a:stretch>
            <a:fillRect/>
          </a:stretch>
        </p:blipFill>
        <p:spPr bwMode="auto">
          <a:xfrm>
            <a:off x="4724400" y="3143250"/>
            <a:ext cx="4267200" cy="3571875"/>
          </a:xfrm>
          <a:prstGeom prst="rect">
            <a:avLst/>
          </a:prstGeom>
          <a:noFill/>
          <a:ln w="9525">
            <a:noFill/>
            <a:miter lim="800000"/>
            <a:headEnd/>
            <a:tailEnd/>
          </a:ln>
        </p:spPr>
      </p:pic>
      <p:pic>
        <p:nvPicPr>
          <p:cNvPr id="15362" name="Picture 4" descr="images (7)"/>
          <p:cNvPicPr>
            <a:picLocks noChangeAspect="1" noChangeArrowheads="1"/>
          </p:cNvPicPr>
          <p:nvPr/>
        </p:nvPicPr>
        <p:blipFill>
          <a:blip r:embed="rId3" cstate="print"/>
          <a:srcRect/>
          <a:stretch>
            <a:fillRect/>
          </a:stretch>
        </p:blipFill>
        <p:spPr bwMode="auto">
          <a:xfrm>
            <a:off x="4724400" y="0"/>
            <a:ext cx="4267200" cy="3000375"/>
          </a:xfrm>
          <a:prstGeom prst="rect">
            <a:avLst/>
          </a:prstGeom>
          <a:noFill/>
          <a:ln w="9525">
            <a:noFill/>
            <a:miter lim="800000"/>
            <a:headEnd/>
            <a:tailEnd/>
          </a:ln>
        </p:spPr>
      </p:pic>
      <p:sp>
        <p:nvSpPr>
          <p:cNvPr id="5122" name="AutoShape 2"/>
          <p:cNvSpPr>
            <a:spLocks noGrp="1" noChangeArrowheads="1"/>
          </p:cNvSpPr>
          <p:nvPr>
            <p:ph type="title" idx="4294967295"/>
          </p:nvPr>
        </p:nvSpPr>
        <p:spPr>
          <a:xfrm>
            <a:off x="-1981200" y="142875"/>
            <a:ext cx="9144000" cy="685800"/>
          </a:xfrm>
        </p:spPr>
        <p:txBody>
          <a:bodyPr rtlCol="0">
            <a:normAutofit fontScale="90000"/>
          </a:bodyPr>
          <a:lstStyle/>
          <a:p>
            <a:pPr fontAlgn="auto">
              <a:spcAft>
                <a:spcPts val="0"/>
              </a:spcAft>
              <a:defRPr/>
            </a:pPr>
            <a:r>
              <a:rPr lang="en-US" sz="4000" b="1" dirty="0" smtClean="0">
                <a:solidFill>
                  <a:srgbClr val="FF0000"/>
                </a:solidFill>
              </a:rPr>
              <a:t>Etiology</a:t>
            </a:r>
          </a:p>
        </p:txBody>
      </p:sp>
      <p:sp>
        <p:nvSpPr>
          <p:cNvPr id="15364" name="Rectangle 3"/>
          <p:cNvSpPr>
            <a:spLocks noGrp="1" noChangeArrowheads="1"/>
          </p:cNvSpPr>
          <p:nvPr>
            <p:ph type="body" idx="4294967295"/>
          </p:nvPr>
        </p:nvSpPr>
        <p:spPr>
          <a:xfrm>
            <a:off x="142875" y="142875"/>
            <a:ext cx="4429125" cy="6486525"/>
          </a:xfrm>
        </p:spPr>
        <p:txBody>
          <a:bodyPr/>
          <a:lstStyle/>
          <a:p>
            <a:pPr>
              <a:lnSpc>
                <a:spcPct val="90000"/>
              </a:lnSpc>
              <a:buFont typeface="Arial" charset="0"/>
              <a:buNone/>
            </a:pPr>
            <a:r>
              <a:rPr lang="en-US" sz="2800" dirty="0" smtClean="0">
                <a:solidFill>
                  <a:srgbClr val="FF0000"/>
                </a:solidFill>
                <a:cs typeface="Times New Roman" pitchFamily="18" charset="0"/>
              </a:rPr>
              <a:t> </a:t>
            </a:r>
          </a:p>
          <a:p>
            <a:pPr>
              <a:lnSpc>
                <a:spcPct val="90000"/>
              </a:lnSpc>
              <a:buFont typeface="Arial" charset="0"/>
              <a:buNone/>
            </a:pPr>
            <a:endParaRPr lang="en-US" sz="2800" dirty="0" smtClean="0">
              <a:solidFill>
                <a:srgbClr val="FF0000"/>
              </a:solidFill>
              <a:cs typeface="Times New Roman" pitchFamily="18" charset="0"/>
            </a:endParaRPr>
          </a:p>
          <a:p>
            <a:pPr>
              <a:lnSpc>
                <a:spcPct val="90000"/>
              </a:lnSpc>
              <a:buFont typeface="Arial" charset="0"/>
              <a:buNone/>
            </a:pPr>
            <a:endParaRPr lang="en-US" sz="2800" dirty="0" smtClean="0">
              <a:solidFill>
                <a:srgbClr val="FF0000"/>
              </a:solidFill>
              <a:cs typeface="Times New Roman" pitchFamily="18" charset="0"/>
            </a:endParaRPr>
          </a:p>
          <a:p>
            <a:pPr>
              <a:lnSpc>
                <a:spcPct val="90000"/>
              </a:lnSpc>
              <a:buFont typeface="Arial" charset="0"/>
              <a:buNone/>
            </a:pPr>
            <a:r>
              <a:rPr lang="en-US" sz="2800" dirty="0" smtClean="0">
                <a:solidFill>
                  <a:srgbClr val="FF0000"/>
                </a:solidFill>
                <a:latin typeface="Times" charset="0"/>
                <a:ea typeface="Times" charset="0"/>
                <a:cs typeface="Times" charset="0"/>
              </a:rPr>
              <a:t>Non-</a:t>
            </a:r>
            <a:r>
              <a:rPr lang="en-US" sz="2800" dirty="0" err="1" smtClean="0">
                <a:solidFill>
                  <a:srgbClr val="FF0000"/>
                </a:solidFill>
                <a:latin typeface="Times" charset="0"/>
                <a:ea typeface="Times" charset="0"/>
                <a:cs typeface="Times" charset="0"/>
              </a:rPr>
              <a:t>suppurative</a:t>
            </a:r>
            <a:r>
              <a:rPr lang="en-US" sz="2800" dirty="0" smtClean="0">
                <a:solidFill>
                  <a:srgbClr val="FF0000"/>
                </a:solidFill>
                <a:latin typeface="Times" charset="0"/>
                <a:ea typeface="Times" charset="0"/>
                <a:cs typeface="Times" charset="0"/>
              </a:rPr>
              <a:t> </a:t>
            </a:r>
            <a:r>
              <a:rPr lang="en-US" sz="2800" dirty="0" smtClean="0">
                <a:solidFill>
                  <a:srgbClr val="0070C0"/>
                </a:solidFill>
                <a:latin typeface="Times" charset="0"/>
                <a:ea typeface="Times" charset="0"/>
                <a:cs typeface="Times" charset="0"/>
              </a:rPr>
              <a:t>complications of upper respiratory infections by </a:t>
            </a:r>
            <a:r>
              <a:rPr lang="en-US" sz="2800" b="1" i="1" u="sng" dirty="0" smtClean="0">
                <a:solidFill>
                  <a:srgbClr val="FF0000"/>
                </a:solidFill>
                <a:latin typeface="Times" charset="0"/>
                <a:ea typeface="Times" charset="0"/>
                <a:cs typeface="Times" charset="0"/>
              </a:rPr>
              <a:t> </a:t>
            </a:r>
          </a:p>
          <a:p>
            <a:pPr algn="ctr">
              <a:lnSpc>
                <a:spcPct val="90000"/>
              </a:lnSpc>
              <a:buFont typeface="Arial" charset="0"/>
              <a:buNone/>
            </a:pPr>
            <a:r>
              <a:rPr lang="en-US" sz="2800" b="1" i="1" u="sng" dirty="0" smtClean="0">
                <a:solidFill>
                  <a:srgbClr val="FF0000"/>
                </a:solidFill>
                <a:latin typeface="Times" charset="0"/>
                <a:ea typeface="Times" charset="0"/>
                <a:cs typeface="Times" charset="0"/>
              </a:rPr>
              <a:t>group A-</a:t>
            </a:r>
            <a:r>
              <a:rPr lang="el-GR" sz="2800" b="1" i="1" u="sng" dirty="0" smtClean="0">
                <a:solidFill>
                  <a:srgbClr val="FF0000"/>
                </a:solidFill>
                <a:latin typeface="Times" charset="0"/>
                <a:ea typeface="Times" charset="0"/>
                <a:cs typeface="Times" charset="0"/>
              </a:rPr>
              <a:t>β</a:t>
            </a:r>
            <a:r>
              <a:rPr lang="en-US" sz="2800" b="1" i="1" u="sng" dirty="0" smtClean="0">
                <a:solidFill>
                  <a:srgbClr val="FF0000"/>
                </a:solidFill>
                <a:latin typeface="Times" charset="0"/>
                <a:ea typeface="Times" charset="0"/>
                <a:cs typeface="Times" charset="0"/>
              </a:rPr>
              <a:t> hemolytic streptococcal (GAS)</a:t>
            </a:r>
          </a:p>
          <a:p>
            <a:pPr>
              <a:lnSpc>
                <a:spcPct val="90000"/>
              </a:lnSpc>
              <a:buFontTx/>
              <a:buNone/>
            </a:pPr>
            <a:endParaRPr lang="en-US" dirty="0" smtClean="0">
              <a:latin typeface="Times" charset="0"/>
              <a:ea typeface="Times" charset="0"/>
              <a:cs typeface="Times" charset="0"/>
            </a:endParaRPr>
          </a:p>
          <a:p>
            <a:pPr>
              <a:lnSpc>
                <a:spcPct val="90000"/>
              </a:lnSpc>
              <a:buFont typeface="Arial" charset="0"/>
              <a:buNone/>
            </a:pPr>
            <a:r>
              <a:rPr lang="en-US" sz="2800" dirty="0" smtClean="0">
                <a:solidFill>
                  <a:srgbClr val="0070C0"/>
                </a:solidFill>
                <a:latin typeface="Times" charset="0"/>
                <a:ea typeface="Times" charset="0"/>
                <a:cs typeface="Times" charset="0"/>
              </a:rPr>
              <a:t> Skin infections by GAS → acute </a:t>
            </a:r>
            <a:r>
              <a:rPr lang="en-US" sz="2800" dirty="0" err="1" smtClean="0">
                <a:solidFill>
                  <a:srgbClr val="0070C0"/>
                </a:solidFill>
                <a:latin typeface="Times" charset="0"/>
                <a:ea typeface="Times" charset="0"/>
                <a:cs typeface="Times" charset="0"/>
              </a:rPr>
              <a:t>glomerulonephritis</a:t>
            </a:r>
            <a:r>
              <a:rPr lang="en-US" sz="2800" dirty="0" smtClean="0">
                <a:solidFill>
                  <a:srgbClr val="0070C0"/>
                </a:solidFill>
                <a:latin typeface="Times" charset="0"/>
                <a:ea typeface="Times" charset="0"/>
                <a:cs typeface="Times" charset="0"/>
              </a:rPr>
              <a:t>  but rarely,                                     if ever to acute RF. </a:t>
            </a:r>
          </a:p>
        </p:txBody>
      </p:sp>
    </p:spTree>
    <p:extLst>
      <p:ext uri="{BB962C8B-B14F-4D97-AF65-F5344CB8AC3E}">
        <p14:creationId xmlns:p14="http://schemas.microsoft.com/office/powerpoint/2010/main" val="4531862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812800"/>
            <a:ext cx="8229600" cy="4525963"/>
          </a:xfrm>
        </p:spPr>
        <p:txBody>
          <a:bodyPr/>
          <a:lstStyle/>
          <a:p>
            <a:pPr marL="0" indent="0">
              <a:buNone/>
            </a:pPr>
            <a:r>
              <a:rPr lang="en-US" dirty="0">
                <a:latin typeface="Times" charset="0"/>
                <a:ea typeface="Times" charset="0"/>
                <a:cs typeface="Times" charset="0"/>
              </a:rPr>
              <a:t>The patients </a:t>
            </a:r>
            <a:r>
              <a:rPr lang="en-US" dirty="0" smtClean="0">
                <a:latin typeface="Times" charset="0"/>
                <a:ea typeface="Times" charset="0"/>
                <a:cs typeface="Times" charset="0"/>
              </a:rPr>
              <a:t>develop:</a:t>
            </a:r>
          </a:p>
          <a:p>
            <a:pPr marL="0" indent="0">
              <a:buNone/>
            </a:pPr>
            <a:endParaRPr lang="en-US" dirty="0" smtClean="0">
              <a:latin typeface="Times" charset="0"/>
              <a:ea typeface="Times" charset="0"/>
              <a:cs typeface="Times" charset="0"/>
            </a:endParaRPr>
          </a:p>
          <a:p>
            <a:r>
              <a:rPr lang="en-US" dirty="0" err="1" smtClean="0">
                <a:latin typeface="Times" charset="0"/>
                <a:ea typeface="Times" charset="0"/>
                <a:cs typeface="Times" charset="0"/>
              </a:rPr>
              <a:t>carditis</a:t>
            </a:r>
            <a:r>
              <a:rPr lang="en-US" dirty="0" smtClean="0">
                <a:latin typeface="Times" charset="0"/>
                <a:ea typeface="Times" charset="0"/>
                <a:cs typeface="Times" charset="0"/>
              </a:rPr>
              <a:t> </a:t>
            </a:r>
            <a:r>
              <a:rPr lang="en-US" dirty="0">
                <a:latin typeface="Times" charset="0"/>
                <a:ea typeface="Times" charset="0"/>
                <a:cs typeface="Times" charset="0"/>
              </a:rPr>
              <a:t>(50–78</a:t>
            </a:r>
            <a:r>
              <a:rPr lang="en-US" dirty="0" smtClean="0">
                <a:latin typeface="Times" charset="0"/>
                <a:ea typeface="Times" charset="0"/>
                <a:cs typeface="Times" charset="0"/>
              </a:rPr>
              <a:t>%)</a:t>
            </a:r>
          </a:p>
          <a:p>
            <a:r>
              <a:rPr lang="en-US" dirty="0" smtClean="0">
                <a:latin typeface="Times" charset="0"/>
                <a:ea typeface="Times" charset="0"/>
                <a:cs typeface="Times" charset="0"/>
              </a:rPr>
              <a:t>arthritis </a:t>
            </a:r>
            <a:r>
              <a:rPr lang="en-US" dirty="0">
                <a:latin typeface="Times" charset="0"/>
                <a:ea typeface="Times" charset="0"/>
                <a:cs typeface="Times" charset="0"/>
              </a:rPr>
              <a:t>(35–88</a:t>
            </a:r>
            <a:r>
              <a:rPr lang="en-US" dirty="0" smtClean="0">
                <a:latin typeface="Times" charset="0"/>
                <a:ea typeface="Times" charset="0"/>
                <a:cs typeface="Times" charset="0"/>
              </a:rPr>
              <a:t>%)</a:t>
            </a:r>
          </a:p>
          <a:p>
            <a:r>
              <a:rPr lang="en-US" dirty="0" smtClean="0">
                <a:latin typeface="Times" charset="0"/>
                <a:ea typeface="Times" charset="0"/>
                <a:cs typeface="Times" charset="0"/>
              </a:rPr>
              <a:t>chorea </a:t>
            </a:r>
            <a:r>
              <a:rPr lang="en-US" dirty="0">
                <a:latin typeface="Times" charset="0"/>
                <a:ea typeface="Times" charset="0"/>
                <a:cs typeface="Times" charset="0"/>
              </a:rPr>
              <a:t>(2–19</a:t>
            </a:r>
            <a:r>
              <a:rPr lang="en-US" dirty="0" smtClean="0">
                <a:latin typeface="Times" charset="0"/>
                <a:ea typeface="Times" charset="0"/>
                <a:cs typeface="Times" charset="0"/>
              </a:rPr>
              <a:t>%)</a:t>
            </a:r>
          </a:p>
          <a:p>
            <a:r>
              <a:rPr lang="en-US" dirty="0" smtClean="0">
                <a:latin typeface="Times" charset="0"/>
                <a:ea typeface="Times" charset="0"/>
                <a:cs typeface="Times" charset="0"/>
              </a:rPr>
              <a:t>erythema </a:t>
            </a:r>
            <a:r>
              <a:rPr lang="en-US" dirty="0" err="1">
                <a:latin typeface="Times" charset="0"/>
                <a:ea typeface="Times" charset="0"/>
                <a:cs typeface="Times" charset="0"/>
              </a:rPr>
              <a:t>marginatum</a:t>
            </a:r>
            <a:r>
              <a:rPr lang="en-US" dirty="0">
                <a:latin typeface="Times" charset="0"/>
                <a:ea typeface="Times" charset="0"/>
                <a:cs typeface="Times" charset="0"/>
              </a:rPr>
              <a:t> (&lt; 6</a:t>
            </a:r>
            <a:r>
              <a:rPr lang="en-US" dirty="0" smtClean="0">
                <a:latin typeface="Times" charset="0"/>
                <a:ea typeface="Times" charset="0"/>
                <a:cs typeface="Times" charset="0"/>
              </a:rPr>
              <a:t>%)</a:t>
            </a:r>
          </a:p>
          <a:p>
            <a:r>
              <a:rPr lang="en-US" dirty="0" smtClean="0">
                <a:latin typeface="Times" charset="0"/>
                <a:ea typeface="Times" charset="0"/>
                <a:cs typeface="Times" charset="0"/>
              </a:rPr>
              <a:t>subcutaneous </a:t>
            </a:r>
            <a:r>
              <a:rPr lang="en-US" dirty="0">
                <a:latin typeface="Times" charset="0"/>
                <a:ea typeface="Times" charset="0"/>
                <a:cs typeface="Times" charset="0"/>
              </a:rPr>
              <a:t>nodules (&lt; 1–13</a:t>
            </a:r>
            <a:r>
              <a:rPr lang="en-US" dirty="0" smtClean="0">
                <a:latin typeface="Times" charset="0"/>
                <a:ea typeface="Times" charset="0"/>
                <a:cs typeface="Times" charset="0"/>
              </a:rPr>
              <a:t>%)</a:t>
            </a:r>
            <a:r>
              <a:rPr lang="en-US" baseline="30000" dirty="0" smtClean="0">
                <a:latin typeface="Times" charset="0"/>
                <a:ea typeface="Times" charset="0"/>
                <a:cs typeface="Times" charset="0"/>
              </a:rPr>
              <a:t>1</a:t>
            </a:r>
            <a:endParaRPr lang="en-US" baseline="30000" dirty="0">
              <a:latin typeface="Times" charset="0"/>
              <a:ea typeface="Times" charset="0"/>
              <a:cs typeface="Times" charset="0"/>
            </a:endParaRPr>
          </a:p>
          <a:p>
            <a:endParaRPr lang="en-US" dirty="0"/>
          </a:p>
        </p:txBody>
      </p:sp>
      <p:sp>
        <p:nvSpPr>
          <p:cNvPr id="4" name="Rectangle 3"/>
          <p:cNvSpPr/>
          <p:nvPr/>
        </p:nvSpPr>
        <p:spPr>
          <a:xfrm>
            <a:off x="457200" y="5415260"/>
            <a:ext cx="7696200" cy="923330"/>
          </a:xfrm>
          <a:prstGeom prst="rect">
            <a:avLst/>
          </a:prstGeom>
        </p:spPr>
        <p:txBody>
          <a:bodyPr wrap="square">
            <a:spAutoFit/>
          </a:bodyPr>
          <a:lstStyle/>
          <a:p>
            <a:r>
              <a:rPr lang="en-US" dirty="0" smtClean="0">
                <a:solidFill>
                  <a:srgbClr val="212121"/>
                </a:solidFill>
                <a:latin typeface="Cambria" charset="0"/>
              </a:rPr>
              <a:t>1. </a:t>
            </a:r>
            <a:r>
              <a:rPr lang="en-US" dirty="0" err="1" smtClean="0">
                <a:solidFill>
                  <a:srgbClr val="212121"/>
                </a:solidFill>
                <a:latin typeface="Cambria" charset="0"/>
              </a:rPr>
              <a:t>Zühlke</a:t>
            </a:r>
            <a:r>
              <a:rPr lang="en-US" dirty="0" smtClean="0">
                <a:solidFill>
                  <a:srgbClr val="212121"/>
                </a:solidFill>
                <a:latin typeface="Cambria" charset="0"/>
              </a:rPr>
              <a:t> </a:t>
            </a:r>
            <a:r>
              <a:rPr lang="en-US" dirty="0">
                <a:solidFill>
                  <a:srgbClr val="212121"/>
                </a:solidFill>
                <a:latin typeface="Cambria" charset="0"/>
              </a:rPr>
              <a:t>L, Beaton A, Engel M, et al. Group A Streptococcus, acute rheumatic fever and rheumatic heart disease: epidemiology and clinical considerations. </a:t>
            </a:r>
            <a:r>
              <a:rPr lang="en-US" i="1" dirty="0" err="1">
                <a:solidFill>
                  <a:srgbClr val="212121"/>
                </a:solidFill>
                <a:latin typeface="Cambria" charset="0"/>
              </a:rPr>
              <a:t>Curr</a:t>
            </a:r>
            <a:r>
              <a:rPr lang="en-US" i="1" dirty="0">
                <a:solidFill>
                  <a:srgbClr val="212121"/>
                </a:solidFill>
                <a:latin typeface="Cambria" charset="0"/>
              </a:rPr>
              <a:t> Treat Options </a:t>
            </a:r>
            <a:r>
              <a:rPr lang="en-US" i="1" dirty="0" err="1">
                <a:solidFill>
                  <a:srgbClr val="212121"/>
                </a:solidFill>
                <a:latin typeface="Cambria" charset="0"/>
              </a:rPr>
              <a:t>Cardiovasc</a:t>
            </a:r>
            <a:r>
              <a:rPr lang="en-US" i="1" dirty="0">
                <a:solidFill>
                  <a:srgbClr val="212121"/>
                </a:solidFill>
                <a:latin typeface="Cambria" charset="0"/>
              </a:rPr>
              <a:t> Med. </a:t>
            </a:r>
            <a:r>
              <a:rPr lang="en-US" dirty="0">
                <a:solidFill>
                  <a:srgbClr val="212121"/>
                </a:solidFill>
                <a:latin typeface="Cambria" charset="0"/>
              </a:rPr>
              <a:t>2017;19:1–23.</a:t>
            </a:r>
            <a:endParaRPr lang="en-US" dirty="0"/>
          </a:p>
        </p:txBody>
      </p:sp>
    </p:spTree>
    <p:extLst>
      <p:ext uri="{BB962C8B-B14F-4D97-AF65-F5344CB8AC3E}">
        <p14:creationId xmlns:p14="http://schemas.microsoft.com/office/powerpoint/2010/main" val="12174140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827088"/>
            <a:ext cx="8229600" cy="4525963"/>
          </a:xfrm>
        </p:spPr>
        <p:txBody>
          <a:bodyPr/>
          <a:lstStyle/>
          <a:p>
            <a:pPr marL="0" indent="0">
              <a:buNone/>
            </a:pPr>
            <a:r>
              <a:rPr lang="en-US" sz="2400" dirty="0">
                <a:latin typeface="Times" charset="0"/>
                <a:ea typeface="Times" charset="0"/>
                <a:cs typeface="Times" charset="0"/>
              </a:rPr>
              <a:t>Although epidemiological and immunological studies have clearly identified group A β-hemolytic streptococcus (GAS) as the etiologic agent triggering ARF in a susceptible host, the </a:t>
            </a:r>
            <a:r>
              <a:rPr lang="en-US" sz="2400" b="1" dirty="0">
                <a:latin typeface="Times" charset="0"/>
                <a:ea typeface="Times" charset="0"/>
                <a:cs typeface="Times" charset="0"/>
              </a:rPr>
              <a:t>molecular pathways linking GAS to ARF are still poorly understood</a:t>
            </a:r>
            <a:r>
              <a:rPr lang="en-US" sz="2400" dirty="0">
                <a:latin typeface="Times" charset="0"/>
                <a:ea typeface="Times" charset="0"/>
                <a:cs typeface="Times" charset="0"/>
              </a:rPr>
              <a:t>. </a:t>
            </a:r>
            <a:endParaRPr lang="en-US" sz="2400" dirty="0" smtClean="0">
              <a:latin typeface="Times" charset="0"/>
              <a:ea typeface="Times" charset="0"/>
              <a:cs typeface="Times" charset="0"/>
            </a:endParaRPr>
          </a:p>
          <a:p>
            <a:pPr marL="0" indent="0">
              <a:buNone/>
            </a:pPr>
            <a:r>
              <a:rPr lang="en-US" sz="2400" dirty="0" smtClean="0">
                <a:solidFill>
                  <a:srgbClr val="FF0000"/>
                </a:solidFill>
                <a:latin typeface="Times" charset="0"/>
                <a:ea typeface="Times" charset="0"/>
                <a:cs typeface="Times" charset="0"/>
              </a:rPr>
              <a:t>Molecular </a:t>
            </a:r>
            <a:r>
              <a:rPr lang="en-US" sz="2400" dirty="0">
                <a:solidFill>
                  <a:srgbClr val="FF0000"/>
                </a:solidFill>
                <a:latin typeface="Times" charset="0"/>
                <a:ea typeface="Times" charset="0"/>
                <a:cs typeface="Times" charset="0"/>
              </a:rPr>
              <a:t>mimicry and autoimmunity </a:t>
            </a:r>
            <a:r>
              <a:rPr lang="en-US" sz="2400" dirty="0">
                <a:latin typeface="Times" charset="0"/>
                <a:ea typeface="Times" charset="0"/>
                <a:cs typeface="Times" charset="0"/>
              </a:rPr>
              <a:t>probably play a pivotal role in the pathogenesis of ARF and </a:t>
            </a:r>
            <a:r>
              <a:rPr lang="en-US" sz="2400" dirty="0" err="1" smtClean="0">
                <a:latin typeface="Times" charset="0"/>
                <a:ea typeface="Times" charset="0"/>
                <a:cs typeface="Times" charset="0"/>
              </a:rPr>
              <a:t>carditis</a:t>
            </a:r>
            <a:r>
              <a:rPr lang="en-US" sz="2400" dirty="0" smtClean="0">
                <a:latin typeface="Times" charset="0"/>
                <a:ea typeface="Times" charset="0"/>
                <a:cs typeface="Times" charset="0"/>
              </a:rPr>
              <a:t> </a:t>
            </a:r>
            <a:r>
              <a:rPr lang="en-US" sz="2400" dirty="0">
                <a:latin typeface="Times" charset="0"/>
                <a:ea typeface="Times" charset="0"/>
                <a:cs typeface="Times" charset="0"/>
              </a:rPr>
              <a:t>since it was shown that the streptococcal M protein shares an α-helical coiled structure with cardiac proteins such as myosin and that antibodies isolated from ARF patients cross-react with both M protein and heart tissue</a:t>
            </a:r>
          </a:p>
        </p:txBody>
      </p:sp>
      <p:sp>
        <p:nvSpPr>
          <p:cNvPr id="4" name="Rectangle 3"/>
          <p:cNvSpPr/>
          <p:nvPr/>
        </p:nvSpPr>
        <p:spPr>
          <a:xfrm>
            <a:off x="609600" y="5166837"/>
            <a:ext cx="8305800" cy="923330"/>
          </a:xfrm>
          <a:prstGeom prst="rect">
            <a:avLst/>
          </a:prstGeom>
        </p:spPr>
        <p:txBody>
          <a:bodyPr wrap="square">
            <a:spAutoFit/>
          </a:bodyPr>
          <a:lstStyle/>
          <a:p>
            <a:r>
              <a:rPr lang="en-US" dirty="0" smtClean="0">
                <a:solidFill>
                  <a:srgbClr val="303030"/>
                </a:solidFill>
                <a:latin typeface="Cambria" charset="0"/>
              </a:rPr>
              <a:t>2. Ellis </a:t>
            </a:r>
            <a:r>
              <a:rPr lang="en-US" dirty="0">
                <a:solidFill>
                  <a:srgbClr val="303030"/>
                </a:solidFill>
                <a:latin typeface="Cambria" charset="0"/>
              </a:rPr>
              <a:t>NM, Li Y, Hildebrand W, </a:t>
            </a:r>
            <a:r>
              <a:rPr lang="en-US" dirty="0" err="1">
                <a:solidFill>
                  <a:srgbClr val="303030"/>
                </a:solidFill>
                <a:latin typeface="Cambria" charset="0"/>
              </a:rPr>
              <a:t>Fischetti</a:t>
            </a:r>
            <a:r>
              <a:rPr lang="en-US" dirty="0">
                <a:solidFill>
                  <a:srgbClr val="303030"/>
                </a:solidFill>
                <a:latin typeface="Cambria" charset="0"/>
              </a:rPr>
              <a:t> VA, Cunningham MW. T cell mimicry and epitope specificity of cross-reactive T cell clones from rheumatic heart disease. </a:t>
            </a:r>
            <a:r>
              <a:rPr lang="en-US" i="1" dirty="0">
                <a:solidFill>
                  <a:srgbClr val="303030"/>
                </a:solidFill>
                <a:latin typeface="Cambria" charset="0"/>
              </a:rPr>
              <a:t>J </a:t>
            </a:r>
            <a:r>
              <a:rPr lang="en-US" i="1" dirty="0" err="1">
                <a:solidFill>
                  <a:srgbClr val="303030"/>
                </a:solidFill>
                <a:latin typeface="Cambria" charset="0"/>
              </a:rPr>
              <a:t>Immunol</a:t>
            </a:r>
            <a:r>
              <a:rPr lang="en-US" i="1" dirty="0">
                <a:solidFill>
                  <a:srgbClr val="303030"/>
                </a:solidFill>
                <a:latin typeface="Cambria" charset="0"/>
              </a:rPr>
              <a:t>. </a:t>
            </a:r>
            <a:r>
              <a:rPr lang="en-US" dirty="0">
                <a:solidFill>
                  <a:srgbClr val="303030"/>
                </a:solidFill>
                <a:latin typeface="Cambria" charset="0"/>
              </a:rPr>
              <a:t>2005;175:5448–56. </a:t>
            </a:r>
            <a:endParaRPr lang="en-US" dirty="0"/>
          </a:p>
        </p:txBody>
      </p:sp>
    </p:spTree>
    <p:extLst>
      <p:ext uri="{BB962C8B-B14F-4D97-AF65-F5344CB8AC3E}">
        <p14:creationId xmlns:p14="http://schemas.microsoft.com/office/powerpoint/2010/main" val="18522594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066800"/>
            <a:ext cx="8229600" cy="4525963"/>
          </a:xfrm>
        </p:spPr>
        <p:txBody>
          <a:bodyPr/>
          <a:lstStyle/>
          <a:p>
            <a:pPr marL="0" indent="0" algn="just">
              <a:buNone/>
            </a:pPr>
            <a:r>
              <a:rPr lang="en-US" dirty="0">
                <a:latin typeface="Times" charset="0"/>
                <a:ea typeface="Times" charset="0"/>
                <a:cs typeface="Times" charset="0"/>
              </a:rPr>
              <a:t>At the clinical level, chronic RHD characterized by </a:t>
            </a:r>
            <a:r>
              <a:rPr lang="en-US" b="1" dirty="0">
                <a:latin typeface="Times" charset="0"/>
                <a:ea typeface="Times" charset="0"/>
                <a:cs typeface="Times" charset="0"/>
              </a:rPr>
              <a:t>fibrinous pericarditis</a:t>
            </a:r>
            <a:r>
              <a:rPr lang="en-US" dirty="0">
                <a:latin typeface="Times" charset="0"/>
                <a:ea typeface="Times" charset="0"/>
                <a:cs typeface="Times" charset="0"/>
              </a:rPr>
              <a:t> and </a:t>
            </a:r>
            <a:r>
              <a:rPr lang="en-US" b="1" dirty="0">
                <a:latin typeface="Times" charset="0"/>
                <a:ea typeface="Times" charset="0"/>
                <a:cs typeface="Times" charset="0"/>
              </a:rPr>
              <a:t>interstitial granulomas or </a:t>
            </a:r>
            <a:r>
              <a:rPr lang="en-US" b="1" dirty="0" err="1">
                <a:latin typeface="Times" charset="0"/>
                <a:ea typeface="Times" charset="0"/>
                <a:cs typeface="Times" charset="0"/>
              </a:rPr>
              <a:t>Aschoff’s</a:t>
            </a:r>
            <a:r>
              <a:rPr lang="en-US" b="1" dirty="0">
                <a:latin typeface="Times" charset="0"/>
                <a:ea typeface="Times" charset="0"/>
                <a:cs typeface="Times" charset="0"/>
              </a:rPr>
              <a:t> nodules </a:t>
            </a:r>
            <a:r>
              <a:rPr lang="en-US" dirty="0">
                <a:latin typeface="Times" charset="0"/>
                <a:ea typeface="Times" charset="0"/>
                <a:cs typeface="Times" charset="0"/>
              </a:rPr>
              <a:t>(loose granulomas with central </a:t>
            </a:r>
            <a:r>
              <a:rPr lang="en-US" dirty="0" err="1">
                <a:latin typeface="Times" charset="0"/>
                <a:ea typeface="Times" charset="0"/>
                <a:cs typeface="Times" charset="0"/>
              </a:rPr>
              <a:t>fibrinoid</a:t>
            </a:r>
            <a:r>
              <a:rPr lang="en-US" dirty="0">
                <a:latin typeface="Times" charset="0"/>
                <a:ea typeface="Times" charset="0"/>
                <a:cs typeface="Times" charset="0"/>
              </a:rPr>
              <a:t> necrosis and giant multinucleated cells) in the myocardium can resolve without residual damage while those associated with </a:t>
            </a:r>
            <a:r>
              <a:rPr lang="en-US" dirty="0" err="1">
                <a:latin typeface="Times" charset="0"/>
                <a:ea typeface="Times" charset="0"/>
                <a:cs typeface="Times" charset="0"/>
              </a:rPr>
              <a:t>valvulitis</a:t>
            </a:r>
            <a:r>
              <a:rPr lang="en-US" dirty="0">
                <a:latin typeface="Times" charset="0"/>
                <a:ea typeface="Times" charset="0"/>
                <a:cs typeface="Times" charset="0"/>
              </a:rPr>
              <a:t> usually lead to permanent </a:t>
            </a:r>
            <a:r>
              <a:rPr lang="en-US" dirty="0" smtClean="0">
                <a:latin typeface="Times" charset="0"/>
                <a:ea typeface="Times" charset="0"/>
                <a:cs typeface="Times" charset="0"/>
              </a:rPr>
              <a:t>damage.</a:t>
            </a:r>
            <a:r>
              <a:rPr lang="en-US" baseline="30000" dirty="0" smtClean="0">
                <a:latin typeface="Times" charset="0"/>
                <a:ea typeface="Times" charset="0"/>
                <a:cs typeface="Times" charset="0"/>
              </a:rPr>
              <a:t>3</a:t>
            </a:r>
            <a:endParaRPr lang="en-US" baseline="30000" dirty="0">
              <a:latin typeface="Times" charset="0"/>
              <a:ea typeface="Times" charset="0"/>
              <a:cs typeface="Times" charset="0"/>
            </a:endParaRPr>
          </a:p>
        </p:txBody>
      </p:sp>
      <p:sp>
        <p:nvSpPr>
          <p:cNvPr id="4" name="Rectangle 3"/>
          <p:cNvSpPr/>
          <p:nvPr/>
        </p:nvSpPr>
        <p:spPr>
          <a:xfrm>
            <a:off x="457200" y="5437782"/>
            <a:ext cx="8310563" cy="923330"/>
          </a:xfrm>
          <a:prstGeom prst="rect">
            <a:avLst/>
          </a:prstGeom>
        </p:spPr>
        <p:txBody>
          <a:bodyPr wrap="square">
            <a:spAutoFit/>
          </a:bodyPr>
          <a:lstStyle/>
          <a:p>
            <a:r>
              <a:rPr lang="en-US" smtClean="0">
                <a:solidFill>
                  <a:srgbClr val="303030"/>
                </a:solidFill>
                <a:latin typeface="Cambria" charset="0"/>
              </a:rPr>
              <a:t>3. </a:t>
            </a:r>
            <a:r>
              <a:rPr lang="en-US" dirty="0" smtClean="0">
                <a:solidFill>
                  <a:srgbClr val="303030"/>
                </a:solidFill>
                <a:latin typeface="Cambria" charset="0"/>
              </a:rPr>
              <a:t>Fraser </a:t>
            </a:r>
            <a:r>
              <a:rPr lang="en-US" dirty="0">
                <a:solidFill>
                  <a:srgbClr val="303030"/>
                </a:solidFill>
                <a:latin typeface="Cambria" charset="0"/>
              </a:rPr>
              <a:t>WJ, </a:t>
            </a:r>
            <a:r>
              <a:rPr lang="en-US" dirty="0" err="1">
                <a:solidFill>
                  <a:srgbClr val="303030"/>
                </a:solidFill>
                <a:latin typeface="Cambria" charset="0"/>
              </a:rPr>
              <a:t>Haffejee</a:t>
            </a:r>
            <a:r>
              <a:rPr lang="en-US" dirty="0">
                <a:solidFill>
                  <a:srgbClr val="303030"/>
                </a:solidFill>
                <a:latin typeface="Cambria" charset="0"/>
              </a:rPr>
              <a:t> Z, Cooper K. Rheumatic </a:t>
            </a:r>
            <a:r>
              <a:rPr lang="en-US" dirty="0" err="1">
                <a:solidFill>
                  <a:srgbClr val="303030"/>
                </a:solidFill>
                <a:latin typeface="Cambria" charset="0"/>
              </a:rPr>
              <a:t>aschoff</a:t>
            </a:r>
            <a:r>
              <a:rPr lang="en-US" dirty="0">
                <a:solidFill>
                  <a:srgbClr val="303030"/>
                </a:solidFill>
                <a:latin typeface="Cambria" charset="0"/>
              </a:rPr>
              <a:t> nodules revisited—an </a:t>
            </a:r>
            <a:r>
              <a:rPr lang="en-US" dirty="0" err="1">
                <a:solidFill>
                  <a:srgbClr val="303030"/>
                </a:solidFill>
                <a:latin typeface="Cambria" charset="0"/>
              </a:rPr>
              <a:t>immunohistological</a:t>
            </a:r>
            <a:r>
              <a:rPr lang="en-US" dirty="0">
                <a:solidFill>
                  <a:srgbClr val="303030"/>
                </a:solidFill>
                <a:latin typeface="Cambria" charset="0"/>
              </a:rPr>
              <a:t> reappraisal of the cellular-component. </a:t>
            </a:r>
            <a:r>
              <a:rPr lang="en-US" i="1" dirty="0">
                <a:solidFill>
                  <a:srgbClr val="303030"/>
                </a:solidFill>
                <a:latin typeface="Cambria" charset="0"/>
              </a:rPr>
              <a:t>Histopathology. </a:t>
            </a:r>
            <a:r>
              <a:rPr lang="en-US" dirty="0">
                <a:solidFill>
                  <a:srgbClr val="303030"/>
                </a:solidFill>
                <a:latin typeface="Cambria" charset="0"/>
              </a:rPr>
              <a:t>1995;27:457–61. </a:t>
            </a:r>
            <a:endParaRPr lang="en-US" dirty="0"/>
          </a:p>
        </p:txBody>
      </p:sp>
    </p:spTree>
    <p:extLst>
      <p:ext uri="{BB962C8B-B14F-4D97-AF65-F5344CB8AC3E}">
        <p14:creationId xmlns:p14="http://schemas.microsoft.com/office/powerpoint/2010/main" val="9393402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290512" y="457200"/>
            <a:ext cx="8562975" cy="4525963"/>
          </a:xfrm>
        </p:spPr>
        <p:txBody>
          <a:bodyPr/>
          <a:lstStyle/>
          <a:p>
            <a:pPr marL="0" indent="0" algn="just">
              <a:buNone/>
            </a:pPr>
            <a:r>
              <a:rPr lang="en-US" dirty="0" smtClean="0">
                <a:latin typeface="Times" charset="0"/>
                <a:ea typeface="Times" charset="0"/>
                <a:cs typeface="Times" charset="0"/>
              </a:rPr>
              <a:t>The incidence of ARF peaks </a:t>
            </a:r>
            <a:r>
              <a:rPr lang="en-US" b="1" dirty="0" smtClean="0">
                <a:latin typeface="Times" charset="0"/>
                <a:ea typeface="Times" charset="0"/>
                <a:cs typeface="Times" charset="0"/>
              </a:rPr>
              <a:t>between 5 and 15 years of age </a:t>
            </a:r>
            <a:r>
              <a:rPr lang="en-US" dirty="0" smtClean="0">
                <a:latin typeface="Times" charset="0"/>
                <a:ea typeface="Times" charset="0"/>
                <a:cs typeface="Times" charset="0"/>
              </a:rPr>
              <a:t>and is </a:t>
            </a:r>
            <a:r>
              <a:rPr lang="en-US" b="1" dirty="0" smtClean="0">
                <a:latin typeface="Times" charset="0"/>
                <a:ea typeface="Times" charset="0"/>
                <a:cs typeface="Times" charset="0"/>
              </a:rPr>
              <a:t>rare over 30 years </a:t>
            </a:r>
            <a:r>
              <a:rPr lang="en-US" dirty="0" smtClean="0">
                <a:latin typeface="Times" charset="0"/>
                <a:ea typeface="Times" charset="0"/>
                <a:cs typeface="Times" charset="0"/>
              </a:rPr>
              <a:t>of age.</a:t>
            </a:r>
          </a:p>
          <a:p>
            <a:pPr marL="0" indent="0" algn="just">
              <a:buNone/>
            </a:pPr>
            <a:endParaRPr lang="en-US" dirty="0">
              <a:latin typeface="Times" charset="0"/>
              <a:ea typeface="Times" charset="0"/>
              <a:cs typeface="Times" charset="0"/>
            </a:endParaRPr>
          </a:p>
          <a:p>
            <a:pPr marL="0" indent="0" algn="just">
              <a:buNone/>
            </a:pPr>
            <a:r>
              <a:rPr lang="en-US" dirty="0" smtClean="0">
                <a:latin typeface="Times" charset="0"/>
                <a:ea typeface="Times" charset="0"/>
                <a:cs typeface="Times" charset="0"/>
              </a:rPr>
              <a:t>ARF incidence is similar in males and females but the risk of RHD is 1.6–2.0 times greater in women likely due to several factors including worsening of existing disease during pregnancy, GAS exposure during child rearing, limited access to services and intrinsic/hormonal factors.</a:t>
            </a:r>
            <a:endParaRPr lang="en-US" dirty="0">
              <a:latin typeface="Times" charset="0"/>
              <a:ea typeface="Times" charset="0"/>
              <a:cs typeface="Times" charset="0"/>
            </a:endParaRPr>
          </a:p>
        </p:txBody>
      </p:sp>
      <p:sp>
        <p:nvSpPr>
          <p:cNvPr id="4" name="Rectangle 3"/>
          <p:cNvSpPr/>
          <p:nvPr/>
        </p:nvSpPr>
        <p:spPr>
          <a:xfrm>
            <a:off x="290512" y="5638800"/>
            <a:ext cx="8396288" cy="923330"/>
          </a:xfrm>
          <a:prstGeom prst="rect">
            <a:avLst/>
          </a:prstGeom>
        </p:spPr>
        <p:txBody>
          <a:bodyPr wrap="square">
            <a:spAutoFit/>
          </a:bodyPr>
          <a:lstStyle/>
          <a:p>
            <a:r>
              <a:rPr lang="en-US" smtClean="0">
                <a:solidFill>
                  <a:srgbClr val="212121"/>
                </a:solidFill>
                <a:latin typeface="Cambria" charset="0"/>
              </a:rPr>
              <a:t>5. </a:t>
            </a:r>
            <a:r>
              <a:rPr lang="en-US" dirty="0" err="1" smtClean="0">
                <a:solidFill>
                  <a:srgbClr val="212121"/>
                </a:solidFill>
                <a:latin typeface="Cambria" charset="0"/>
              </a:rPr>
              <a:t>Rothenbühler</a:t>
            </a:r>
            <a:r>
              <a:rPr lang="en-US" dirty="0" smtClean="0">
                <a:solidFill>
                  <a:srgbClr val="212121"/>
                </a:solidFill>
                <a:latin typeface="Cambria" charset="0"/>
              </a:rPr>
              <a:t> </a:t>
            </a:r>
            <a:r>
              <a:rPr lang="en-US" dirty="0">
                <a:solidFill>
                  <a:srgbClr val="212121"/>
                </a:solidFill>
                <a:latin typeface="Cambria" charset="0"/>
              </a:rPr>
              <a:t>M, O’Sullivan CJ, </a:t>
            </a:r>
            <a:r>
              <a:rPr lang="en-US" dirty="0" err="1">
                <a:solidFill>
                  <a:srgbClr val="212121"/>
                </a:solidFill>
                <a:latin typeface="Cambria" charset="0"/>
              </a:rPr>
              <a:t>Stortecky</a:t>
            </a:r>
            <a:r>
              <a:rPr lang="en-US" dirty="0">
                <a:solidFill>
                  <a:srgbClr val="212121"/>
                </a:solidFill>
                <a:latin typeface="Cambria" charset="0"/>
              </a:rPr>
              <a:t> S, et al. Active surveillance for rheumatic heart disease in endemic regions: a systematic review and meta-analysis of prevalence among children and adolescents. </a:t>
            </a:r>
            <a:r>
              <a:rPr lang="en-US" i="1" dirty="0">
                <a:solidFill>
                  <a:srgbClr val="212121"/>
                </a:solidFill>
                <a:latin typeface="Cambria" charset="0"/>
              </a:rPr>
              <a:t>Lancet Glob Health. </a:t>
            </a:r>
            <a:r>
              <a:rPr lang="en-US" dirty="0">
                <a:solidFill>
                  <a:srgbClr val="212121"/>
                </a:solidFill>
                <a:latin typeface="Cambria" charset="0"/>
              </a:rPr>
              <a:t>2014;2:717–26. </a:t>
            </a:r>
            <a:endParaRPr lang="en-US" dirty="0"/>
          </a:p>
        </p:txBody>
      </p:sp>
    </p:spTree>
    <p:extLst>
      <p:ext uri="{BB962C8B-B14F-4D97-AF65-F5344CB8AC3E}">
        <p14:creationId xmlns:p14="http://schemas.microsoft.com/office/powerpoint/2010/main" val="18029966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831850"/>
            <a:ext cx="8229600" cy="4525963"/>
          </a:xfrm>
        </p:spPr>
        <p:txBody>
          <a:bodyPr/>
          <a:lstStyle/>
          <a:p>
            <a:pPr marL="0" indent="0">
              <a:buNone/>
            </a:pPr>
            <a:r>
              <a:rPr lang="en-US" sz="2800" dirty="0">
                <a:latin typeface="Times" charset="0"/>
                <a:ea typeface="Times" charset="0"/>
                <a:cs typeface="Times" charset="0"/>
              </a:rPr>
              <a:t>THE JONES CRITERIA for guidance in the diagnosis of acute rheumatic </a:t>
            </a:r>
            <a:r>
              <a:rPr lang="en-US" sz="2800" dirty="0" smtClean="0">
                <a:latin typeface="Times" charset="0"/>
                <a:ea typeface="Times" charset="0"/>
                <a:cs typeface="Times" charset="0"/>
              </a:rPr>
              <a:t>fever (ARF) were initially proposed by T</a:t>
            </a:r>
            <a:r>
              <a:rPr lang="en-US" sz="2800" dirty="0">
                <a:latin typeface="Times" charset="0"/>
                <a:ea typeface="Times" charset="0"/>
                <a:cs typeface="Times" charset="0"/>
              </a:rPr>
              <a:t>. </a:t>
            </a:r>
            <a:r>
              <a:rPr lang="en-US" sz="2800" dirty="0" err="1" smtClean="0">
                <a:latin typeface="Times" charset="0"/>
                <a:ea typeface="Times" charset="0"/>
                <a:cs typeface="Times" charset="0"/>
              </a:rPr>
              <a:t>Duckett</a:t>
            </a:r>
            <a:r>
              <a:rPr lang="en-US" sz="2800" dirty="0" smtClean="0">
                <a:latin typeface="Times" charset="0"/>
                <a:ea typeface="Times" charset="0"/>
                <a:cs typeface="Times" charset="0"/>
              </a:rPr>
              <a:t> </a:t>
            </a:r>
            <a:r>
              <a:rPr lang="en-US" sz="2800" dirty="0">
                <a:latin typeface="Times" charset="0"/>
                <a:ea typeface="Times" charset="0"/>
                <a:cs typeface="Times" charset="0"/>
              </a:rPr>
              <a:t>Jones, MD, in </a:t>
            </a:r>
            <a:r>
              <a:rPr lang="en-US" sz="2800" dirty="0" smtClean="0">
                <a:latin typeface="Times" charset="0"/>
                <a:ea typeface="Times" charset="0"/>
                <a:cs typeface="Times" charset="0"/>
              </a:rPr>
              <a:t>1944.</a:t>
            </a:r>
          </a:p>
          <a:p>
            <a:pPr marL="0" indent="0">
              <a:buNone/>
            </a:pPr>
            <a:endParaRPr lang="en-US" sz="2800" dirty="0" smtClean="0">
              <a:latin typeface="Times" charset="0"/>
              <a:ea typeface="Times" charset="0"/>
              <a:cs typeface="Times" charset="0"/>
            </a:endParaRPr>
          </a:p>
          <a:p>
            <a:pPr marL="0" indent="0">
              <a:buNone/>
            </a:pPr>
            <a:r>
              <a:rPr lang="en-US" sz="2800" dirty="0" smtClean="0">
                <a:latin typeface="Times" charset="0"/>
                <a:ea typeface="Times" charset="0"/>
                <a:cs typeface="Times" charset="0"/>
              </a:rPr>
              <a:t>Committees </a:t>
            </a:r>
            <a:r>
              <a:rPr lang="en-US" sz="2800" dirty="0">
                <a:latin typeface="Times" charset="0"/>
                <a:ea typeface="Times" charset="0"/>
                <a:cs typeface="Times" charset="0"/>
              </a:rPr>
              <a:t>of </a:t>
            </a:r>
            <a:r>
              <a:rPr lang="en-US" sz="2800" dirty="0" smtClean="0">
                <a:latin typeface="Times" charset="0"/>
                <a:ea typeface="Times" charset="0"/>
                <a:cs typeface="Times" charset="0"/>
              </a:rPr>
              <a:t>the American Heart Association subsequently </a:t>
            </a:r>
            <a:r>
              <a:rPr lang="en-US" sz="2800" dirty="0" err="1" smtClean="0">
                <a:latin typeface="Times" charset="0"/>
                <a:ea typeface="Times" charset="0"/>
                <a:cs typeface="Times" charset="0"/>
              </a:rPr>
              <a:t>modified,revised</a:t>
            </a:r>
            <a:r>
              <a:rPr lang="en-US" sz="2800" dirty="0" smtClean="0">
                <a:latin typeface="Times" charset="0"/>
                <a:ea typeface="Times" charset="0"/>
                <a:cs typeface="Times" charset="0"/>
              </a:rPr>
              <a:t>, </a:t>
            </a:r>
            <a:r>
              <a:rPr lang="en-US" sz="2800" dirty="0">
                <a:latin typeface="Times" charset="0"/>
                <a:ea typeface="Times" charset="0"/>
                <a:cs typeface="Times" charset="0"/>
              </a:rPr>
              <a:t>and </a:t>
            </a:r>
            <a:r>
              <a:rPr lang="en-US" sz="2800" dirty="0" smtClean="0">
                <a:latin typeface="Times" charset="0"/>
                <a:ea typeface="Times" charset="0"/>
                <a:cs typeface="Times" charset="0"/>
              </a:rPr>
              <a:t>edited </a:t>
            </a:r>
            <a:r>
              <a:rPr lang="en-US" sz="2800" dirty="0">
                <a:latin typeface="Times" charset="0"/>
                <a:ea typeface="Times" charset="0"/>
                <a:cs typeface="Times" charset="0"/>
              </a:rPr>
              <a:t>these criteria. The criteria were </a:t>
            </a:r>
            <a:r>
              <a:rPr lang="en-US" sz="2800" dirty="0" smtClean="0">
                <a:latin typeface="Times" charset="0"/>
                <a:ea typeface="Times" charset="0"/>
                <a:cs typeface="Times" charset="0"/>
              </a:rPr>
              <a:t>established </a:t>
            </a:r>
            <a:r>
              <a:rPr lang="en-US" sz="2800" dirty="0">
                <a:latin typeface="Times" charset="0"/>
                <a:ea typeface="Times" charset="0"/>
                <a:cs typeface="Times" charset="0"/>
              </a:rPr>
              <a:t>to guide physicians in the </a:t>
            </a:r>
            <a:r>
              <a:rPr lang="en-US" sz="2800" dirty="0" smtClean="0">
                <a:latin typeface="Times" charset="0"/>
                <a:ea typeface="Times" charset="0"/>
                <a:cs typeface="Times" charset="0"/>
              </a:rPr>
              <a:t>diagnosis </a:t>
            </a:r>
            <a:r>
              <a:rPr lang="en-US" sz="2800" dirty="0">
                <a:latin typeface="Times" charset="0"/>
                <a:ea typeface="Times" charset="0"/>
                <a:cs typeface="Times" charset="0"/>
              </a:rPr>
              <a:t>of acute rheumatic fever and to minimize its </a:t>
            </a:r>
            <a:r>
              <a:rPr lang="en-US" sz="2800" dirty="0" err="1">
                <a:latin typeface="Times" charset="0"/>
                <a:ea typeface="Times" charset="0"/>
                <a:cs typeface="Times" charset="0"/>
              </a:rPr>
              <a:t>overdiagnosis</a:t>
            </a:r>
            <a:r>
              <a:rPr lang="en-US" sz="2800" dirty="0">
                <a:latin typeface="Times" charset="0"/>
                <a:ea typeface="Times" charset="0"/>
                <a:cs typeface="Times" charset="0"/>
              </a:rPr>
              <a:t>. Rheumatic </a:t>
            </a:r>
            <a:r>
              <a:rPr lang="en-US" sz="2800" dirty="0" smtClean="0">
                <a:latin typeface="Times" charset="0"/>
                <a:ea typeface="Times" charset="0"/>
                <a:cs typeface="Times" charset="0"/>
              </a:rPr>
              <a:t>fever has become uncommon in developed countries in the past several years</a:t>
            </a:r>
            <a:r>
              <a:rPr lang="en-US" sz="2800" dirty="0">
                <a:latin typeface="Times" charset="0"/>
                <a:ea typeface="Times" charset="0"/>
                <a:cs typeface="Times" charset="0"/>
              </a:rPr>
              <a:t>, but it remains a major disease in </a:t>
            </a:r>
            <a:r>
              <a:rPr lang="en-US" sz="2800" dirty="0" smtClean="0">
                <a:latin typeface="Times" charset="0"/>
                <a:ea typeface="Times" charset="0"/>
                <a:cs typeface="Times" charset="0"/>
              </a:rPr>
              <a:t>developing </a:t>
            </a:r>
            <a:r>
              <a:rPr lang="en-US" sz="2800" dirty="0">
                <a:latin typeface="Times" charset="0"/>
                <a:ea typeface="Times" charset="0"/>
                <a:cs typeface="Times" charset="0"/>
              </a:rPr>
              <a:t>countries. </a:t>
            </a:r>
            <a:r>
              <a:rPr lang="en-US" sz="2800" baseline="30000" dirty="0" smtClean="0">
                <a:latin typeface="Times" charset="0"/>
                <a:ea typeface="Times" charset="0"/>
                <a:cs typeface="Times" charset="0"/>
              </a:rPr>
              <a:t>4</a:t>
            </a:r>
            <a:endParaRPr lang="en-US" sz="2800" baseline="30000" dirty="0">
              <a:latin typeface="Times" charset="0"/>
              <a:ea typeface="Times" charset="0"/>
              <a:cs typeface="Times" charset="0"/>
            </a:endParaRPr>
          </a:p>
          <a:p>
            <a:endParaRPr lang="en-US" dirty="0"/>
          </a:p>
        </p:txBody>
      </p:sp>
      <p:sp>
        <p:nvSpPr>
          <p:cNvPr id="4" name="Rectangle 3"/>
          <p:cNvSpPr/>
          <p:nvPr/>
        </p:nvSpPr>
        <p:spPr>
          <a:xfrm>
            <a:off x="457200" y="5886450"/>
            <a:ext cx="8229600" cy="646331"/>
          </a:xfrm>
          <a:prstGeom prst="rect">
            <a:avLst/>
          </a:prstGeom>
        </p:spPr>
        <p:txBody>
          <a:bodyPr wrap="square">
            <a:spAutoFit/>
          </a:bodyPr>
          <a:lstStyle/>
          <a:p>
            <a:r>
              <a:rPr lang="en-US" dirty="0" smtClean="0">
                <a:solidFill>
                  <a:srgbClr val="212121"/>
                </a:solidFill>
                <a:latin typeface="BlinkMacSystemFont" charset="0"/>
              </a:rPr>
              <a:t>4. </a:t>
            </a:r>
            <a:r>
              <a:rPr lang="en-US" dirty="0" err="1" smtClean="0">
                <a:solidFill>
                  <a:srgbClr val="212121"/>
                </a:solidFill>
                <a:latin typeface="BlinkMacSystemFont" charset="0"/>
              </a:rPr>
              <a:t>Saxena</a:t>
            </a:r>
            <a:r>
              <a:rPr lang="en-US" dirty="0" smtClean="0">
                <a:solidFill>
                  <a:srgbClr val="212121"/>
                </a:solidFill>
                <a:latin typeface="BlinkMacSystemFont" charset="0"/>
              </a:rPr>
              <a:t> </a:t>
            </a:r>
            <a:r>
              <a:rPr lang="en-US" dirty="0">
                <a:solidFill>
                  <a:srgbClr val="212121"/>
                </a:solidFill>
                <a:latin typeface="BlinkMacSystemFont" charset="0"/>
              </a:rPr>
              <a:t>A. Diagnosis of rheumatic fever: current status of Jones Criteria and role of echocardiography. Indian J </a:t>
            </a:r>
            <a:r>
              <a:rPr lang="en-US" dirty="0" err="1">
                <a:solidFill>
                  <a:srgbClr val="212121"/>
                </a:solidFill>
                <a:latin typeface="BlinkMacSystemFont" charset="0"/>
              </a:rPr>
              <a:t>Pediatr</a:t>
            </a:r>
            <a:r>
              <a:rPr lang="en-US" dirty="0">
                <a:solidFill>
                  <a:srgbClr val="212121"/>
                </a:solidFill>
                <a:latin typeface="BlinkMacSystemFont" charset="0"/>
              </a:rPr>
              <a:t>. 2000 Apr;67(4):283-6. </a:t>
            </a:r>
            <a:endParaRPr lang="en-US" dirty="0"/>
          </a:p>
        </p:txBody>
      </p:sp>
    </p:spTree>
    <p:extLst>
      <p:ext uri="{BB962C8B-B14F-4D97-AF65-F5344CB8AC3E}">
        <p14:creationId xmlns:p14="http://schemas.microsoft.com/office/powerpoint/2010/main" val="108752292"/>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16204</TotalTime>
  <Words>1537</Words>
  <Application>Microsoft Macintosh PowerPoint</Application>
  <PresentationFormat>On-screen Show (4:3)</PresentationFormat>
  <Paragraphs>195</Paragraphs>
  <Slides>34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34</vt:i4>
      </vt:variant>
    </vt:vector>
  </HeadingPairs>
  <TitlesOfParts>
    <vt:vector size="43" baseType="lpstr">
      <vt:lpstr>BlinkMacSystemFont</vt:lpstr>
      <vt:lpstr>Calibri</vt:lpstr>
      <vt:lpstr>Cambria</vt:lpstr>
      <vt:lpstr>Times</vt:lpstr>
      <vt:lpstr>Times New Roman</vt:lpstr>
      <vt:lpstr>Wingdings</vt:lpstr>
      <vt:lpstr>Wingdings 2</vt:lpstr>
      <vt:lpstr>Arial</vt:lpstr>
      <vt:lpstr>Default Design</vt:lpstr>
      <vt:lpstr>Rheumatic fever Infective endocarditis </vt:lpstr>
      <vt:lpstr>Rheumatic fever-definition</vt:lpstr>
      <vt:lpstr>PowerPoint Presentation</vt:lpstr>
      <vt:lpstr>Etiology</vt:lpstr>
      <vt:lpstr>PowerPoint Presentation</vt:lpstr>
      <vt:lpstr>PowerPoint Presentation</vt:lpstr>
      <vt:lpstr>PowerPoint Presentation</vt:lpstr>
      <vt:lpstr>PowerPoint Presentation</vt:lpstr>
      <vt:lpstr>PowerPoint Presentation</vt:lpstr>
      <vt:lpstr>PowerPoint Presentation</vt:lpstr>
      <vt:lpstr> Revised Jones criteria, Updated 2015  </vt:lpstr>
      <vt:lpstr>PowerPoint Presentation</vt:lpstr>
      <vt:lpstr>PowerPoint Presentation</vt:lpstr>
      <vt:lpstr>    Endocarditis     </vt:lpstr>
      <vt:lpstr> Myocarditis</vt:lpstr>
      <vt:lpstr> Pericarditis</vt:lpstr>
      <vt:lpstr>PowerPoint Presentation</vt:lpstr>
      <vt:lpstr>PowerPoint Presentation</vt:lpstr>
      <vt:lpstr>  Primary prevention eradication of GAS  all patients with ARF should receive</vt:lpstr>
      <vt:lpstr>Secondary prevention (for recurrences of acute rheumatic fever) </vt:lpstr>
      <vt:lpstr> Duration of Secondary prevention </vt:lpstr>
      <vt:lpstr>Infective endocarditis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Home</dc:creator>
  <cp:lastModifiedBy>Microsoft Office User</cp:lastModifiedBy>
  <cp:revision>412</cp:revision>
  <dcterms:created xsi:type="dcterms:W3CDTF">2011-03-07T23:25:48Z</dcterms:created>
  <dcterms:modified xsi:type="dcterms:W3CDTF">2023-09-17T05:43:45Z</dcterms:modified>
</cp:coreProperties>
</file>