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sldIdLst>
    <p:sldId id="256" r:id="rId2"/>
    <p:sldId id="257" r:id="rId3"/>
    <p:sldId id="267" r:id="rId4"/>
    <p:sldId id="268" r:id="rId5"/>
    <p:sldId id="269" r:id="rId6"/>
    <p:sldId id="270" r:id="rId7"/>
    <p:sldId id="271" r:id="rId8"/>
    <p:sldId id="258" r:id="rId9"/>
    <p:sldId id="259" r:id="rId10"/>
    <p:sldId id="260" r:id="rId11"/>
    <p:sldId id="261" r:id="rId12"/>
    <p:sldId id="262" r:id="rId13"/>
    <p:sldId id="263" r:id="rId14"/>
    <p:sldId id="264" r:id="rId15"/>
    <p:sldId id="265" r:id="rId16"/>
    <p:sldId id="266" r:id="rId17"/>
    <p:sldId id="272" r:id="rId18"/>
    <p:sldId id="273" r:id="rId19"/>
    <p:sldId id="278" r:id="rId20"/>
    <p:sldId id="279" r:id="rId21"/>
    <p:sldId id="280"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 id="313" r:id="rId51"/>
    <p:sldId id="314" r:id="rId52"/>
    <p:sldId id="315" r:id="rId53"/>
    <p:sldId id="316" r:id="rId54"/>
    <p:sldId id="317" r:id="rId55"/>
    <p:sldId id="318" r:id="rId56"/>
    <p:sldId id="319" r:id="rId57"/>
    <p:sldId id="320" r:id="rId58"/>
    <p:sldId id="321" r:id="rId59"/>
    <p:sldId id="322" r:id="rId60"/>
    <p:sldId id="323" r:id="rId61"/>
    <p:sldId id="331" r:id="rId62"/>
    <p:sldId id="297" r:id="rId63"/>
    <p:sldId id="332" r:id="rId64"/>
    <p:sldId id="324" r:id="rId65"/>
    <p:sldId id="333" r:id="rId66"/>
    <p:sldId id="334" r:id="rId67"/>
    <p:sldId id="335" r:id="rId68"/>
    <p:sldId id="336" r:id="rId69"/>
    <p:sldId id="328" r:id="rId70"/>
    <p:sldId id="337" r:id="rId7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965"/>
    <p:restoredTop sz="91599"/>
  </p:normalViewPr>
  <p:slideViewPr>
    <p:cSldViewPr snapToGrid="0" snapToObjects="1">
      <p:cViewPr varScale="1">
        <p:scale>
          <a:sx n="117" d="100"/>
          <a:sy n="117" d="100"/>
        </p:scale>
        <p:origin x="688"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viewProps" Target="viewProps.xml"/><Relationship Id="rId74" Type="http://schemas.openxmlformats.org/officeDocument/2006/relationships/theme" Target="theme/theme1.xml"/><Relationship Id="rId75"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1160EA64-D806-43AC-9DF2-F8C432F32B4C}" type="datetimeFigureOut">
              <a:rPr lang="en-US" dirty="0"/>
              <a:t>11/15/23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9F9C37B-1D36-470B-8223-D6C91242EC14}" type="datetimeFigureOut">
              <a:rPr lang="en-US" dirty="0"/>
              <a:t>11/15/23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7C6F52A-A82B-47A2-A83A-8C4C91F2D59F}" type="datetimeFigureOut">
              <a:rPr lang="en-US" dirty="0"/>
              <a:t>11/15/23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070A7B3-6521-4DCA-87E5-044747A908C1}" type="datetimeFigureOut">
              <a:rPr lang="en-US" dirty="0"/>
              <a:t>11/15/23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1160EA64-D806-43AC-9DF2-F8C432F32B4C}" type="datetimeFigureOut">
              <a:rPr lang="en-US" dirty="0"/>
              <a:t>11/15/23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7"/>
          <p:cNvSpPr>
            <a:spLocks noGrp="1"/>
          </p:cNvSpPr>
          <p:nvPr>
            <p:ph type="dt" sz="half" idx="10"/>
          </p:nvPr>
        </p:nvSpPr>
        <p:spPr/>
        <p:txBody>
          <a:bodyPr/>
          <a:lstStyle/>
          <a:p>
            <a:fld id="{AB134690-1557-4C89-A502-4959FE7FAD70}" type="datetimeFigureOut">
              <a:rPr lang="en-US" dirty="0"/>
              <a:t>11/15/23</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4F7D4976-E339-4826-83B7-FBD03F55ECF8}" type="datetimeFigureOut">
              <a:rPr lang="en-US" dirty="0"/>
              <a:t>11/15/23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t>‹#›</a:t>
            </a:fld>
            <a:endParaRPr lang="en-US" dirty="0"/>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1037C31-9E7A-4F99-8774-A0E530DE1A42}" type="datetimeFigureOut">
              <a:rPr lang="en-US" dirty="0"/>
              <a:t>11/15/23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78504F-A551-4DE0-9316-4DCD1D8CC752}" type="datetimeFigureOut">
              <a:rPr lang="en-US" dirty="0"/>
              <a:t>11/15/23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9" name="Date Placeholder 8"/>
          <p:cNvSpPr>
            <a:spLocks noGrp="1"/>
          </p:cNvSpPr>
          <p:nvPr>
            <p:ph type="dt" sz="half" idx="10"/>
          </p:nvPr>
        </p:nvSpPr>
        <p:spPr/>
        <p:txBody>
          <a:bodyPr/>
          <a:lstStyle/>
          <a:p>
            <a:fld id="{D1BE4249-C0D0-4B06-8692-E8BB871AF643}" type="datetimeFigureOut">
              <a:rPr lang="en-US" dirty="0"/>
              <a:t>11/15/23</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042B0DB6-F5C7-45FB-8CF3-31B45F9C2DAC}" type="datetimeFigureOut">
              <a:rPr lang="en-US" dirty="0"/>
              <a:t>11/15/23</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160EA64-D806-43AC-9DF2-F8C432F32B4C}" type="datetimeFigureOut">
              <a:rPr lang="en-US" dirty="0"/>
              <a:t>11/15/23</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8A7A6979-0714-4377-B894-6BE4C2D6E202}"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E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E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E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E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9.E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0.EM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EM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2.EM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3.E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4.EM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5.EM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8.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0.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2.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4.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76400" y="1733601"/>
            <a:ext cx="8991600" cy="1645920"/>
          </a:xfrm>
        </p:spPr>
        <p:txBody>
          <a:bodyPr>
            <a:normAutofit/>
          </a:bodyPr>
          <a:lstStyle/>
          <a:p>
            <a:r>
              <a:rPr lang="en-US" dirty="0" smtClean="0"/>
              <a:t>Infective endocarditis</a:t>
            </a:r>
            <a:br>
              <a:rPr lang="en-US" dirty="0" smtClean="0"/>
            </a:br>
            <a:r>
              <a:rPr lang="en-US" dirty="0" smtClean="0"/>
              <a:t>rheumatic fever</a:t>
            </a:r>
            <a:endParaRPr lang="en-US" dirty="0"/>
          </a:p>
        </p:txBody>
      </p:sp>
      <p:sp>
        <p:nvSpPr>
          <p:cNvPr id="3" name="Subtitle 2"/>
          <p:cNvSpPr>
            <a:spLocks noGrp="1"/>
          </p:cNvSpPr>
          <p:nvPr>
            <p:ph type="subTitle" idx="1"/>
          </p:nvPr>
        </p:nvSpPr>
        <p:spPr>
          <a:xfrm>
            <a:off x="2695194" y="4998159"/>
            <a:ext cx="6801612" cy="1239894"/>
          </a:xfrm>
        </p:spPr>
        <p:txBody>
          <a:bodyPr/>
          <a:lstStyle/>
          <a:p>
            <a:pPr algn="l"/>
            <a:r>
              <a:rPr lang="en-US" dirty="0" smtClean="0">
                <a:solidFill>
                  <a:schemeClr val="bg1"/>
                </a:solidFill>
              </a:rPr>
              <a:t>Ass prof </a:t>
            </a:r>
            <a:r>
              <a:rPr lang="en-US" dirty="0" err="1" smtClean="0">
                <a:solidFill>
                  <a:schemeClr val="bg1"/>
                </a:solidFill>
              </a:rPr>
              <a:t>Miodrag</a:t>
            </a:r>
            <a:r>
              <a:rPr lang="en-US" dirty="0" smtClean="0">
                <a:solidFill>
                  <a:schemeClr val="bg1"/>
                </a:solidFill>
              </a:rPr>
              <a:t> Sreckovic</a:t>
            </a:r>
            <a:endParaRPr lang="en-US" dirty="0">
              <a:solidFill>
                <a:schemeClr val="bg1"/>
              </a:solidFill>
            </a:endParaRPr>
          </a:p>
        </p:txBody>
      </p:sp>
      <p:sp>
        <p:nvSpPr>
          <p:cNvPr id="4" name="TextBox 3"/>
          <p:cNvSpPr txBox="1"/>
          <p:nvPr/>
        </p:nvSpPr>
        <p:spPr>
          <a:xfrm>
            <a:off x="2695194" y="4175648"/>
            <a:ext cx="4680857" cy="646331"/>
          </a:xfrm>
          <a:prstGeom prst="rect">
            <a:avLst/>
          </a:prstGeom>
          <a:noFill/>
        </p:spPr>
        <p:txBody>
          <a:bodyPr wrap="square" rtlCol="0">
            <a:spAutoFit/>
          </a:bodyPr>
          <a:lstStyle/>
          <a:p>
            <a:r>
              <a:rPr lang="en-US" dirty="0" smtClean="0">
                <a:solidFill>
                  <a:schemeClr val="bg1"/>
                </a:solidFill>
              </a:rPr>
              <a:t>Internal medicine, 4. year</a:t>
            </a:r>
          </a:p>
          <a:p>
            <a:r>
              <a:rPr lang="en-US" dirty="0" smtClean="0">
                <a:solidFill>
                  <a:schemeClr val="bg1"/>
                </a:solidFill>
              </a:rPr>
              <a:t>Faculty of medicine, </a:t>
            </a:r>
            <a:r>
              <a:rPr lang="en-US" dirty="0" err="1" smtClean="0">
                <a:solidFill>
                  <a:schemeClr val="bg1"/>
                </a:solidFill>
              </a:rPr>
              <a:t>Univesity</a:t>
            </a:r>
            <a:r>
              <a:rPr lang="en-US" dirty="0" smtClean="0">
                <a:solidFill>
                  <a:schemeClr val="bg1"/>
                </a:solidFill>
              </a:rPr>
              <a:t> of </a:t>
            </a:r>
            <a:r>
              <a:rPr lang="en-US" dirty="0" err="1" smtClean="0">
                <a:solidFill>
                  <a:schemeClr val="bg1"/>
                </a:solidFill>
              </a:rPr>
              <a:t>Kragujevac</a:t>
            </a:r>
            <a:r>
              <a:rPr lang="en-US" dirty="0" smtClean="0">
                <a:solidFill>
                  <a:schemeClr val="bg1"/>
                </a:solidFill>
              </a:rPr>
              <a:t> </a:t>
            </a:r>
            <a:endParaRPr lang="en-US" dirty="0">
              <a:solidFill>
                <a:schemeClr val="bg1"/>
              </a:solidFill>
            </a:endParaRPr>
          </a:p>
        </p:txBody>
      </p:sp>
    </p:spTree>
    <p:extLst>
      <p:ext uri="{BB962C8B-B14F-4D97-AF65-F5344CB8AC3E}">
        <p14:creationId xmlns:p14="http://schemas.microsoft.com/office/powerpoint/2010/main" val="20626188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20049" r="227"/>
          <a:stretch/>
        </p:blipFill>
        <p:spPr>
          <a:xfrm>
            <a:off x="1251117" y="278295"/>
            <a:ext cx="10197962" cy="6037219"/>
          </a:xfrm>
        </p:spPr>
      </p:pic>
    </p:spTree>
    <p:extLst>
      <p:ext uri="{BB962C8B-B14F-4D97-AF65-F5344CB8AC3E}">
        <p14:creationId xmlns:p14="http://schemas.microsoft.com/office/powerpoint/2010/main" val="1958506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7952" y="133383"/>
            <a:ext cx="10490951" cy="5008460"/>
          </a:xfrm>
        </p:spPr>
        <p:txBody>
          <a:bodyPr>
            <a:noAutofit/>
          </a:bodyPr>
          <a:lstStyle/>
          <a:p>
            <a:r>
              <a:rPr lang="en-US" sz="2000" dirty="0">
                <a:latin typeface="Times" charset="0"/>
                <a:ea typeface="Times" charset="0"/>
                <a:cs typeface="Times" charset="0"/>
              </a:rPr>
              <a:t>The annual incidence of infective endocarditis is estimated </a:t>
            </a:r>
            <a:r>
              <a:rPr lang="en-US" sz="2000" b="1" dirty="0">
                <a:latin typeface="Times" charset="0"/>
                <a:ea typeface="Times" charset="0"/>
                <a:cs typeface="Times" charset="0"/>
              </a:rPr>
              <a:t>around 30 cases per million </a:t>
            </a:r>
            <a:r>
              <a:rPr lang="en-US" sz="2000" dirty="0">
                <a:latin typeface="Times" charset="0"/>
                <a:ea typeface="Times" charset="0"/>
                <a:cs typeface="Times" charset="0"/>
              </a:rPr>
              <a:t>inhabitants in population-based studies performed in western countries. The incidence of infective endocarditis is markedly increased in patients with prosthetic heart valves and, particularly, in patients with prior infective endocarditis. </a:t>
            </a:r>
            <a:endParaRPr lang="en-US" sz="2000" dirty="0" smtClean="0">
              <a:latin typeface="Times" charset="0"/>
              <a:ea typeface="Times" charset="0"/>
              <a:cs typeface="Times" charset="0"/>
            </a:endParaRPr>
          </a:p>
          <a:p>
            <a:endParaRPr lang="en-US" sz="2000" dirty="0">
              <a:latin typeface="Times" charset="0"/>
              <a:ea typeface="Times" charset="0"/>
              <a:cs typeface="Times" charset="0"/>
            </a:endParaRPr>
          </a:p>
          <a:p>
            <a:r>
              <a:rPr lang="en-US" sz="2000" dirty="0" smtClean="0">
                <a:latin typeface="Times" charset="0"/>
                <a:ea typeface="Times" charset="0"/>
                <a:cs typeface="Times" charset="0"/>
              </a:rPr>
              <a:t>The </a:t>
            </a:r>
            <a:r>
              <a:rPr lang="en-US" sz="2000" dirty="0">
                <a:latin typeface="Times" charset="0"/>
                <a:ea typeface="Times" charset="0"/>
                <a:cs typeface="Times" charset="0"/>
              </a:rPr>
              <a:t>epidemiology of infective endocarditis has changed ; it occurs now </a:t>
            </a:r>
            <a:r>
              <a:rPr lang="en-US" sz="2000" b="1" dirty="0">
                <a:latin typeface="Times" charset="0"/>
                <a:ea typeface="Times" charset="0"/>
                <a:cs typeface="Times" charset="0"/>
              </a:rPr>
              <a:t>in older patients and Staphylococcus </a:t>
            </a:r>
            <a:r>
              <a:rPr lang="en-US" sz="2000" dirty="0">
                <a:latin typeface="Times" charset="0"/>
                <a:ea typeface="Times" charset="0"/>
                <a:cs typeface="Times" charset="0"/>
              </a:rPr>
              <a:t>has become the most frequent responsible microorganism. </a:t>
            </a:r>
            <a:endParaRPr lang="en-US" sz="2000" dirty="0" smtClean="0">
              <a:latin typeface="Times" charset="0"/>
              <a:ea typeface="Times" charset="0"/>
              <a:cs typeface="Times" charset="0"/>
            </a:endParaRPr>
          </a:p>
          <a:p>
            <a:endParaRPr lang="en-US" sz="2000" dirty="0">
              <a:latin typeface="Times" charset="0"/>
              <a:ea typeface="Times" charset="0"/>
              <a:cs typeface="Times" charset="0"/>
            </a:endParaRPr>
          </a:p>
          <a:p>
            <a:r>
              <a:rPr lang="en-US" sz="2000" dirty="0" smtClean="0">
                <a:latin typeface="Times" charset="0"/>
                <a:ea typeface="Times" charset="0"/>
                <a:cs typeface="Times" charset="0"/>
              </a:rPr>
              <a:t>The </a:t>
            </a:r>
            <a:r>
              <a:rPr lang="en-US" sz="2000" dirty="0">
                <a:latin typeface="Times" charset="0"/>
                <a:ea typeface="Times" charset="0"/>
                <a:cs typeface="Times" charset="0"/>
              </a:rPr>
              <a:t>pathophysiology of infective endocarditis results of complex interactions between circulating microorganisms, diseased </a:t>
            </a:r>
            <a:r>
              <a:rPr lang="en-US" sz="2000" dirty="0" err="1">
                <a:latin typeface="Times" charset="0"/>
                <a:ea typeface="Times" charset="0"/>
                <a:cs typeface="Times" charset="0"/>
              </a:rPr>
              <a:t>valvular</a:t>
            </a:r>
            <a:r>
              <a:rPr lang="en-US" sz="2000" dirty="0">
                <a:latin typeface="Times" charset="0"/>
                <a:ea typeface="Times" charset="0"/>
                <a:cs typeface="Times" charset="0"/>
              </a:rPr>
              <a:t> endothelium, and host </a:t>
            </a:r>
            <a:r>
              <a:rPr lang="en-US" sz="2000" dirty="0" err="1">
                <a:latin typeface="Times" charset="0"/>
                <a:ea typeface="Times" charset="0"/>
                <a:cs typeface="Times" charset="0"/>
              </a:rPr>
              <a:t>defences</a:t>
            </a:r>
            <a:r>
              <a:rPr lang="en-US" sz="2000" dirty="0">
                <a:latin typeface="Times" charset="0"/>
                <a:ea typeface="Times" charset="0"/>
                <a:cs typeface="Times" charset="0"/>
              </a:rPr>
              <a:t>. The main lesions of IE are </a:t>
            </a:r>
            <a:r>
              <a:rPr lang="en-US" sz="2000" dirty="0" err="1">
                <a:latin typeface="Times" charset="0"/>
                <a:ea typeface="Times" charset="0"/>
                <a:cs typeface="Times" charset="0"/>
              </a:rPr>
              <a:t>vegetations</a:t>
            </a:r>
            <a:r>
              <a:rPr lang="en-US" sz="2000" dirty="0">
                <a:latin typeface="Times" charset="0"/>
                <a:ea typeface="Times" charset="0"/>
                <a:cs typeface="Times" charset="0"/>
              </a:rPr>
              <a:t> which cause emboli and destruction of </a:t>
            </a:r>
            <a:r>
              <a:rPr lang="en-US" sz="2000" dirty="0" err="1">
                <a:latin typeface="Times" charset="0"/>
                <a:ea typeface="Times" charset="0"/>
                <a:cs typeface="Times" charset="0"/>
              </a:rPr>
              <a:t>valvular</a:t>
            </a:r>
            <a:r>
              <a:rPr lang="en-US" sz="2000" dirty="0">
                <a:latin typeface="Times" charset="0"/>
                <a:ea typeface="Times" charset="0"/>
                <a:cs typeface="Times" charset="0"/>
              </a:rPr>
              <a:t> and/or </a:t>
            </a:r>
            <a:r>
              <a:rPr lang="en-US" sz="2000" dirty="0" err="1">
                <a:latin typeface="Times" charset="0"/>
                <a:ea typeface="Times" charset="0"/>
                <a:cs typeface="Times" charset="0"/>
              </a:rPr>
              <a:t>perivalvular</a:t>
            </a:r>
            <a:r>
              <a:rPr lang="en-US" sz="2000" dirty="0">
                <a:latin typeface="Times" charset="0"/>
                <a:ea typeface="Times" charset="0"/>
                <a:cs typeface="Times" charset="0"/>
              </a:rPr>
              <a:t> tissues leasing to acute </a:t>
            </a:r>
            <a:r>
              <a:rPr lang="en-US" sz="2000" dirty="0" err="1">
                <a:latin typeface="Times" charset="0"/>
                <a:ea typeface="Times" charset="0"/>
                <a:cs typeface="Times" charset="0"/>
              </a:rPr>
              <a:t>valvular</a:t>
            </a:r>
            <a:r>
              <a:rPr lang="en-US" sz="2000" dirty="0">
                <a:latin typeface="Times" charset="0"/>
                <a:ea typeface="Times" charset="0"/>
                <a:cs typeface="Times" charset="0"/>
              </a:rPr>
              <a:t> </a:t>
            </a:r>
            <a:r>
              <a:rPr lang="en-US" sz="2000" dirty="0" smtClean="0">
                <a:latin typeface="Times" charset="0"/>
                <a:ea typeface="Times" charset="0"/>
                <a:cs typeface="Times" charset="0"/>
              </a:rPr>
              <a:t>regurgitations.</a:t>
            </a:r>
            <a:r>
              <a:rPr lang="en-US" sz="2000" baseline="30000" dirty="0" smtClean="0">
                <a:latin typeface="Times" charset="0"/>
                <a:ea typeface="Times" charset="0"/>
                <a:cs typeface="Times" charset="0"/>
              </a:rPr>
              <a:t>3</a:t>
            </a:r>
            <a:endParaRPr lang="en-US" sz="2000" baseline="30000" dirty="0">
              <a:latin typeface="Times" charset="0"/>
              <a:ea typeface="Times" charset="0"/>
              <a:cs typeface="Times" charset="0"/>
            </a:endParaRPr>
          </a:p>
        </p:txBody>
      </p:sp>
      <p:sp>
        <p:nvSpPr>
          <p:cNvPr id="4" name="TextBox 3"/>
          <p:cNvSpPr txBox="1"/>
          <p:nvPr/>
        </p:nvSpPr>
        <p:spPr>
          <a:xfrm>
            <a:off x="1404730" y="5764695"/>
            <a:ext cx="9183757" cy="646331"/>
          </a:xfrm>
          <a:prstGeom prst="rect">
            <a:avLst/>
          </a:prstGeom>
          <a:noFill/>
        </p:spPr>
        <p:txBody>
          <a:bodyPr wrap="square" rtlCol="0">
            <a:spAutoFit/>
          </a:bodyPr>
          <a:lstStyle/>
          <a:p>
            <a:r>
              <a:rPr lang="en-US" sz="1200" dirty="0" smtClean="0">
                <a:latin typeface="Times" charset="0"/>
                <a:ea typeface="Times" charset="0"/>
                <a:cs typeface="Times" charset="0"/>
              </a:rPr>
              <a:t>3. </a:t>
            </a:r>
            <a:r>
              <a:rPr lang="en-US" sz="1200" dirty="0" err="1" smtClean="0">
                <a:latin typeface="Times" charset="0"/>
                <a:ea typeface="Times" charset="0"/>
                <a:cs typeface="Times" charset="0"/>
              </a:rPr>
              <a:t>Iung</a:t>
            </a:r>
            <a:r>
              <a:rPr lang="en-US" sz="1200" dirty="0" smtClean="0">
                <a:latin typeface="Times" charset="0"/>
                <a:ea typeface="Times" charset="0"/>
                <a:cs typeface="Times" charset="0"/>
              </a:rPr>
              <a:t> </a:t>
            </a:r>
            <a:r>
              <a:rPr lang="en-US" sz="1200" dirty="0">
                <a:latin typeface="Times" charset="0"/>
                <a:ea typeface="Times" charset="0"/>
                <a:cs typeface="Times" charset="0"/>
              </a:rPr>
              <a:t>B. </a:t>
            </a:r>
            <a:r>
              <a:rPr lang="en-US" sz="1200" dirty="0" err="1">
                <a:latin typeface="Times" charset="0"/>
                <a:ea typeface="Times" charset="0"/>
                <a:cs typeface="Times" charset="0"/>
              </a:rPr>
              <a:t>Endocardite</a:t>
            </a:r>
            <a:r>
              <a:rPr lang="en-US" sz="1200" dirty="0">
                <a:latin typeface="Times" charset="0"/>
                <a:ea typeface="Times" charset="0"/>
                <a:cs typeface="Times" charset="0"/>
              </a:rPr>
              <a:t> </a:t>
            </a:r>
            <a:r>
              <a:rPr lang="en-US" sz="1200" dirty="0" err="1">
                <a:latin typeface="Times" charset="0"/>
                <a:ea typeface="Times" charset="0"/>
                <a:cs typeface="Times" charset="0"/>
              </a:rPr>
              <a:t>infectieuse</a:t>
            </a:r>
            <a:r>
              <a:rPr lang="en-US" sz="1200" dirty="0">
                <a:latin typeface="Times" charset="0"/>
                <a:ea typeface="Times" charset="0"/>
                <a:cs typeface="Times" charset="0"/>
              </a:rPr>
              <a:t>. </a:t>
            </a:r>
            <a:r>
              <a:rPr lang="en-US" sz="1200" dirty="0" err="1">
                <a:latin typeface="Times" charset="0"/>
                <a:ea typeface="Times" charset="0"/>
                <a:cs typeface="Times" charset="0"/>
              </a:rPr>
              <a:t>Épidémiologie</a:t>
            </a:r>
            <a:r>
              <a:rPr lang="en-US" sz="1200" dirty="0">
                <a:latin typeface="Times" charset="0"/>
                <a:ea typeface="Times" charset="0"/>
                <a:cs typeface="Times" charset="0"/>
              </a:rPr>
              <a:t>, </a:t>
            </a:r>
            <a:r>
              <a:rPr lang="en-US" sz="1200" dirty="0" err="1">
                <a:latin typeface="Times" charset="0"/>
                <a:ea typeface="Times" charset="0"/>
                <a:cs typeface="Times" charset="0"/>
              </a:rPr>
              <a:t>physiopathologie</a:t>
            </a:r>
            <a:r>
              <a:rPr lang="en-US" sz="1200" dirty="0">
                <a:latin typeface="Times" charset="0"/>
                <a:ea typeface="Times" charset="0"/>
                <a:cs typeface="Times" charset="0"/>
              </a:rPr>
              <a:t> et </a:t>
            </a:r>
            <a:r>
              <a:rPr lang="en-US" sz="1200" dirty="0" err="1">
                <a:latin typeface="Times" charset="0"/>
                <a:ea typeface="Times" charset="0"/>
                <a:cs typeface="Times" charset="0"/>
              </a:rPr>
              <a:t>anatomopathologie</a:t>
            </a:r>
            <a:r>
              <a:rPr lang="en-US" sz="1200" dirty="0">
                <a:latin typeface="Times" charset="0"/>
                <a:ea typeface="Times" charset="0"/>
                <a:cs typeface="Times" charset="0"/>
              </a:rPr>
              <a:t> [Infective endocarditis. Epidemiology, pathophysiology and histopathology]. </a:t>
            </a:r>
            <a:r>
              <a:rPr lang="en-US" sz="1200" dirty="0" err="1">
                <a:latin typeface="Times" charset="0"/>
                <a:ea typeface="Times" charset="0"/>
                <a:cs typeface="Times" charset="0"/>
              </a:rPr>
              <a:t>Presse</a:t>
            </a:r>
            <a:r>
              <a:rPr lang="en-US" sz="1200" dirty="0">
                <a:latin typeface="Times" charset="0"/>
                <a:ea typeface="Times" charset="0"/>
                <a:cs typeface="Times" charset="0"/>
              </a:rPr>
              <a:t> Med. 2019 May;48(5):513-521. French. </a:t>
            </a:r>
            <a:r>
              <a:rPr lang="en-US" sz="1200" dirty="0" err="1">
                <a:latin typeface="Times" charset="0"/>
                <a:ea typeface="Times" charset="0"/>
                <a:cs typeface="Times" charset="0"/>
              </a:rPr>
              <a:t>doi</a:t>
            </a:r>
            <a:r>
              <a:rPr lang="en-US" sz="1200" dirty="0">
                <a:latin typeface="Times" charset="0"/>
                <a:ea typeface="Times" charset="0"/>
                <a:cs typeface="Times" charset="0"/>
              </a:rPr>
              <a:t>: 10.1016/j.lpm.2019.04.009. </a:t>
            </a:r>
            <a:r>
              <a:rPr lang="en-US" sz="1200" dirty="0" err="1">
                <a:latin typeface="Times" charset="0"/>
                <a:ea typeface="Times" charset="0"/>
                <a:cs typeface="Times" charset="0"/>
              </a:rPr>
              <a:t>Epub</a:t>
            </a:r>
            <a:r>
              <a:rPr lang="en-US" sz="1200" dirty="0">
                <a:latin typeface="Times" charset="0"/>
                <a:ea typeface="Times" charset="0"/>
                <a:cs typeface="Times" charset="0"/>
              </a:rPr>
              <a:t> 2019 May 2. PMID: 31056234.</a:t>
            </a:r>
          </a:p>
        </p:txBody>
      </p:sp>
    </p:spTree>
    <p:extLst>
      <p:ext uri="{BB962C8B-B14F-4D97-AF65-F5344CB8AC3E}">
        <p14:creationId xmlns:p14="http://schemas.microsoft.com/office/powerpoint/2010/main" val="9625179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81810" y="278296"/>
            <a:ext cx="7413299" cy="5236817"/>
          </a:xfrm>
        </p:spPr>
      </p:pic>
    </p:spTree>
    <p:extLst>
      <p:ext uri="{BB962C8B-B14F-4D97-AF65-F5344CB8AC3E}">
        <p14:creationId xmlns:p14="http://schemas.microsoft.com/office/powerpoint/2010/main" val="10206512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32310" y="120513"/>
            <a:ext cx="8757281" cy="6187522"/>
          </a:xfrm>
        </p:spPr>
      </p:pic>
    </p:spTree>
    <p:extLst>
      <p:ext uri="{BB962C8B-B14F-4D97-AF65-F5344CB8AC3E}">
        <p14:creationId xmlns:p14="http://schemas.microsoft.com/office/powerpoint/2010/main" val="1343751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20660" y="159026"/>
            <a:ext cx="8430505" cy="6067728"/>
          </a:xfrm>
        </p:spPr>
      </p:pic>
    </p:spTree>
    <p:extLst>
      <p:ext uri="{BB962C8B-B14F-4D97-AF65-F5344CB8AC3E}">
        <p14:creationId xmlns:p14="http://schemas.microsoft.com/office/powerpoint/2010/main" val="2943919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91449" y="451435"/>
            <a:ext cx="10716238" cy="6055382"/>
          </a:xfrm>
        </p:spPr>
        <p:txBody>
          <a:bodyPr>
            <a:normAutofit/>
          </a:bodyPr>
          <a:lstStyle/>
          <a:p>
            <a:pPr fontAlgn="base"/>
            <a:r>
              <a:rPr lang="en-US" sz="2400" dirty="0">
                <a:latin typeface="Times" charset="0"/>
                <a:ea typeface="Times" charset="0"/>
                <a:cs typeface="Times" charset="0"/>
              </a:rPr>
              <a:t>The portals of entry of bacteria/fungi are variable and include</a:t>
            </a:r>
            <a:r>
              <a:rPr lang="en-US" sz="2400" dirty="0" smtClean="0">
                <a:latin typeface="Times" charset="0"/>
                <a:ea typeface="Times" charset="0"/>
                <a:cs typeface="Times" charset="0"/>
              </a:rPr>
              <a:t>:</a:t>
            </a:r>
          </a:p>
          <a:p>
            <a:pPr fontAlgn="base"/>
            <a:r>
              <a:rPr lang="en-US" sz="2400" dirty="0" smtClean="0">
                <a:latin typeface="Times" charset="0"/>
                <a:ea typeface="Times" charset="0"/>
                <a:cs typeface="Times" charset="0"/>
              </a:rPr>
              <a:t>  </a:t>
            </a:r>
            <a:r>
              <a:rPr lang="en-US" sz="2400" dirty="0">
                <a:latin typeface="Times" charset="0"/>
                <a:ea typeface="Times" charset="0"/>
                <a:cs typeface="Times" charset="0"/>
              </a:rPr>
              <a:t>infections of the skin, oral cavity, gastrointestinal, or genitourinary system; </a:t>
            </a:r>
            <a:r>
              <a:rPr lang="en-US" sz="2400" dirty="0" smtClean="0">
                <a:latin typeface="Times" charset="0"/>
                <a:ea typeface="Times" charset="0"/>
                <a:cs typeface="Times" charset="0"/>
              </a:rPr>
              <a:t> </a:t>
            </a:r>
          </a:p>
          <a:p>
            <a:pPr fontAlgn="base"/>
            <a:r>
              <a:rPr lang="en-US" sz="2400" dirty="0" smtClean="0">
                <a:latin typeface="Times" charset="0"/>
                <a:ea typeface="Times" charset="0"/>
                <a:cs typeface="Times" charset="0"/>
              </a:rPr>
              <a:t>direct </a:t>
            </a:r>
            <a:r>
              <a:rPr lang="en-US" sz="2400" dirty="0">
                <a:latin typeface="Times" charset="0"/>
                <a:ea typeface="Times" charset="0"/>
                <a:cs typeface="Times" charset="0"/>
              </a:rPr>
              <a:t>inoculation in people who inject drugs (PWID), or by any unsafe or unprotected vascular </a:t>
            </a:r>
            <a:r>
              <a:rPr lang="en-US" sz="2400" dirty="0" smtClean="0">
                <a:latin typeface="Times" charset="0"/>
                <a:ea typeface="Times" charset="0"/>
                <a:cs typeface="Times" charset="0"/>
              </a:rPr>
              <a:t>puncture;</a:t>
            </a:r>
          </a:p>
          <a:p>
            <a:pPr fontAlgn="base"/>
            <a:r>
              <a:rPr lang="en-US" sz="2400" dirty="0" smtClean="0">
                <a:latin typeface="Times" charset="0"/>
                <a:ea typeface="Times" charset="0"/>
                <a:cs typeface="Times" charset="0"/>
              </a:rPr>
              <a:t>healthcare </a:t>
            </a:r>
            <a:r>
              <a:rPr lang="en-US" sz="2400" dirty="0">
                <a:latin typeface="Times" charset="0"/>
                <a:ea typeface="Times" charset="0"/>
                <a:cs typeface="Times" charset="0"/>
              </a:rPr>
              <a:t>exposure (including a variety of invasive diagnostic or therapeutic procedures, such as </a:t>
            </a:r>
            <a:r>
              <a:rPr lang="en-US" sz="2400" dirty="0" err="1">
                <a:latin typeface="Times" charset="0"/>
                <a:ea typeface="Times" charset="0"/>
                <a:cs typeface="Times" charset="0"/>
              </a:rPr>
              <a:t>transcatheter</a:t>
            </a:r>
            <a:r>
              <a:rPr lang="en-US" sz="2400" dirty="0">
                <a:latin typeface="Times" charset="0"/>
                <a:ea typeface="Times" charset="0"/>
                <a:cs typeface="Times" charset="0"/>
              </a:rPr>
              <a:t> or surgical techniques</a:t>
            </a:r>
            <a:r>
              <a:rPr lang="en-US" sz="2400" dirty="0" smtClean="0">
                <a:latin typeface="Times" charset="0"/>
                <a:ea typeface="Times" charset="0"/>
                <a:cs typeface="Times" charset="0"/>
              </a:rPr>
              <a:t>).</a:t>
            </a:r>
            <a:endParaRPr lang="en-US" sz="2400" dirty="0">
              <a:latin typeface="Times" charset="0"/>
              <a:ea typeface="Times" charset="0"/>
              <a:cs typeface="Times" charset="0"/>
            </a:endParaRPr>
          </a:p>
          <a:p>
            <a:pPr fontAlgn="base"/>
            <a:r>
              <a:rPr lang="en-US" sz="2400" dirty="0">
                <a:latin typeface="Times" charset="0"/>
                <a:ea typeface="Times" charset="0"/>
                <a:cs typeface="Times" charset="0"/>
              </a:rPr>
              <a:t>The oral cavity is colonized by relevant commensal flora, including oral group streptococci, and represents an important entry port. Oral surgery procedures (including all extractions, periodontal surgery, implant surgery, and oral biopsies) and dental procedures that involve manipulation of the gingival or periapical region of the teeth are considered at high risk of causing </a:t>
            </a:r>
            <a:r>
              <a:rPr lang="en-US" sz="2400" dirty="0" err="1">
                <a:latin typeface="Times" charset="0"/>
                <a:ea typeface="Times" charset="0"/>
                <a:cs typeface="Times" charset="0"/>
              </a:rPr>
              <a:t>bacteraemia</a:t>
            </a:r>
            <a:r>
              <a:rPr lang="en-US" sz="2400" dirty="0">
                <a:latin typeface="Times" charset="0"/>
                <a:ea typeface="Times" charset="0"/>
                <a:cs typeface="Times" charset="0"/>
              </a:rPr>
              <a:t>.</a:t>
            </a:r>
          </a:p>
          <a:p>
            <a:endParaRPr lang="en-US" dirty="0"/>
          </a:p>
        </p:txBody>
      </p:sp>
      <p:sp>
        <p:nvSpPr>
          <p:cNvPr id="4" name="TextBox 3"/>
          <p:cNvSpPr txBox="1"/>
          <p:nvPr/>
        </p:nvSpPr>
        <p:spPr>
          <a:xfrm>
            <a:off x="1298713" y="5605670"/>
            <a:ext cx="9342783" cy="369332"/>
          </a:xfrm>
          <a:prstGeom prst="rect">
            <a:avLst/>
          </a:prstGeom>
          <a:noFill/>
        </p:spPr>
        <p:txBody>
          <a:bodyPr wrap="square" rtlCol="0">
            <a:spAutoFit/>
          </a:bodyPr>
          <a:lstStyle/>
          <a:p>
            <a:r>
              <a:rPr lang="en-US" dirty="0" smtClean="0">
                <a:latin typeface="Times" charset="0"/>
                <a:ea typeface="Times" charset="0"/>
                <a:cs typeface="Times" charset="0"/>
              </a:rPr>
              <a:t> </a:t>
            </a:r>
            <a:endParaRPr lang="en-US" dirty="0">
              <a:latin typeface="Times" charset="0"/>
              <a:ea typeface="Times" charset="0"/>
              <a:cs typeface="Times" charset="0"/>
            </a:endParaRPr>
          </a:p>
        </p:txBody>
      </p:sp>
      <p:sp>
        <p:nvSpPr>
          <p:cNvPr id="5" name="TextBox 4"/>
          <p:cNvSpPr txBox="1"/>
          <p:nvPr/>
        </p:nvSpPr>
        <p:spPr>
          <a:xfrm>
            <a:off x="1298713" y="5605670"/>
            <a:ext cx="10323444" cy="646331"/>
          </a:xfrm>
          <a:prstGeom prst="rect">
            <a:avLst/>
          </a:prstGeom>
          <a:noFill/>
        </p:spPr>
        <p:txBody>
          <a:bodyPr wrap="square" rtlCol="0">
            <a:spAutoFit/>
          </a:bodyPr>
          <a:lstStyle/>
          <a:p>
            <a:r>
              <a:rPr lang="en-US" sz="1200" dirty="0" smtClean="0">
                <a:latin typeface="Times" charset="0"/>
                <a:ea typeface="Times" charset="0"/>
                <a:cs typeface="Times" charset="0"/>
              </a:rPr>
              <a:t>3. Delgado </a:t>
            </a:r>
            <a:r>
              <a:rPr lang="en-US" sz="1200" dirty="0">
                <a:latin typeface="Times" charset="0"/>
                <a:ea typeface="Times" charset="0"/>
                <a:cs typeface="Times" charset="0"/>
              </a:rPr>
              <a:t>V, </a:t>
            </a:r>
            <a:r>
              <a:rPr lang="en-US" sz="1200" dirty="0" err="1">
                <a:latin typeface="Times" charset="0"/>
                <a:ea typeface="Times" charset="0"/>
                <a:cs typeface="Times" charset="0"/>
              </a:rPr>
              <a:t>Ajmone</a:t>
            </a:r>
            <a:r>
              <a:rPr lang="en-US" sz="1200" dirty="0">
                <a:latin typeface="Times" charset="0"/>
                <a:ea typeface="Times" charset="0"/>
                <a:cs typeface="Times" charset="0"/>
              </a:rPr>
              <a:t> Marsan N, de </a:t>
            </a:r>
            <a:r>
              <a:rPr lang="en-US" sz="1200" dirty="0" err="1">
                <a:latin typeface="Times" charset="0"/>
                <a:ea typeface="Times" charset="0"/>
                <a:cs typeface="Times" charset="0"/>
              </a:rPr>
              <a:t>Waha</a:t>
            </a:r>
            <a:r>
              <a:rPr lang="en-US" sz="1200" dirty="0">
                <a:latin typeface="Times" charset="0"/>
                <a:ea typeface="Times" charset="0"/>
                <a:cs typeface="Times" charset="0"/>
              </a:rPr>
              <a:t> S, </a:t>
            </a:r>
            <a:r>
              <a:rPr lang="en-US" sz="1200" dirty="0" err="1">
                <a:latin typeface="Times" charset="0"/>
                <a:ea typeface="Times" charset="0"/>
                <a:cs typeface="Times" charset="0"/>
              </a:rPr>
              <a:t>Bonaros</a:t>
            </a:r>
            <a:r>
              <a:rPr lang="en-US" sz="1200" dirty="0">
                <a:latin typeface="Times" charset="0"/>
                <a:ea typeface="Times" charset="0"/>
                <a:cs typeface="Times" charset="0"/>
              </a:rPr>
              <a:t> N, </a:t>
            </a:r>
            <a:r>
              <a:rPr lang="en-US" sz="1200" dirty="0" err="1">
                <a:latin typeface="Times" charset="0"/>
                <a:ea typeface="Times" charset="0"/>
                <a:cs typeface="Times" charset="0"/>
              </a:rPr>
              <a:t>Brida</a:t>
            </a:r>
            <a:r>
              <a:rPr lang="en-US" sz="1200" dirty="0">
                <a:latin typeface="Times" charset="0"/>
                <a:ea typeface="Times" charset="0"/>
                <a:cs typeface="Times" charset="0"/>
              </a:rPr>
              <a:t> M, </a:t>
            </a:r>
            <a:r>
              <a:rPr lang="en-US" sz="1200" dirty="0" err="1">
                <a:latin typeface="Times" charset="0"/>
                <a:ea typeface="Times" charset="0"/>
                <a:cs typeface="Times" charset="0"/>
              </a:rPr>
              <a:t>Burri</a:t>
            </a:r>
            <a:r>
              <a:rPr lang="en-US" sz="1200" dirty="0">
                <a:latin typeface="Times" charset="0"/>
                <a:ea typeface="Times" charset="0"/>
                <a:cs typeface="Times" charset="0"/>
              </a:rPr>
              <a:t> H, Caselli S, </a:t>
            </a:r>
            <a:r>
              <a:rPr lang="en-US" sz="1200" dirty="0" err="1">
                <a:latin typeface="Times" charset="0"/>
                <a:ea typeface="Times" charset="0"/>
                <a:cs typeface="Times" charset="0"/>
              </a:rPr>
              <a:t>Doenst</a:t>
            </a:r>
            <a:r>
              <a:rPr lang="en-US" sz="1200" dirty="0">
                <a:latin typeface="Times" charset="0"/>
                <a:ea typeface="Times" charset="0"/>
                <a:cs typeface="Times" charset="0"/>
              </a:rPr>
              <a:t> T, </a:t>
            </a:r>
            <a:r>
              <a:rPr lang="en-US" sz="1200" dirty="0" err="1">
                <a:latin typeface="Times" charset="0"/>
                <a:ea typeface="Times" charset="0"/>
                <a:cs typeface="Times" charset="0"/>
              </a:rPr>
              <a:t>Ederhy</a:t>
            </a:r>
            <a:r>
              <a:rPr lang="en-US" sz="1200" dirty="0">
                <a:latin typeface="Times" charset="0"/>
                <a:ea typeface="Times" charset="0"/>
                <a:cs typeface="Times" charset="0"/>
              </a:rPr>
              <a:t> S, </a:t>
            </a:r>
            <a:r>
              <a:rPr lang="en-US" sz="1200" dirty="0" err="1">
                <a:latin typeface="Times" charset="0"/>
                <a:ea typeface="Times" charset="0"/>
                <a:cs typeface="Times" charset="0"/>
              </a:rPr>
              <a:t>Erba</a:t>
            </a:r>
            <a:r>
              <a:rPr lang="en-US" sz="1200" dirty="0">
                <a:latin typeface="Times" charset="0"/>
                <a:ea typeface="Times" charset="0"/>
                <a:cs typeface="Times" charset="0"/>
              </a:rPr>
              <a:t> PA, </a:t>
            </a:r>
            <a:r>
              <a:rPr lang="en-US" sz="1200" dirty="0" err="1">
                <a:latin typeface="Times" charset="0"/>
                <a:ea typeface="Times" charset="0"/>
                <a:cs typeface="Times" charset="0"/>
              </a:rPr>
              <a:t>Foldager</a:t>
            </a:r>
            <a:r>
              <a:rPr lang="en-US" sz="1200" dirty="0">
                <a:latin typeface="Times" charset="0"/>
                <a:ea typeface="Times" charset="0"/>
                <a:cs typeface="Times" charset="0"/>
              </a:rPr>
              <a:t> D, </a:t>
            </a:r>
            <a:r>
              <a:rPr lang="en-US" sz="1200" dirty="0" err="1">
                <a:latin typeface="Times" charset="0"/>
                <a:ea typeface="Times" charset="0"/>
                <a:cs typeface="Times" charset="0"/>
              </a:rPr>
              <a:t>Fosbøl</a:t>
            </a:r>
            <a:r>
              <a:rPr lang="en-US" sz="1200" dirty="0">
                <a:latin typeface="Times" charset="0"/>
                <a:ea typeface="Times" charset="0"/>
                <a:cs typeface="Times" charset="0"/>
              </a:rPr>
              <a:t> EL, </a:t>
            </a:r>
            <a:r>
              <a:rPr lang="en-US" sz="1200" dirty="0" err="1">
                <a:latin typeface="Times" charset="0"/>
                <a:ea typeface="Times" charset="0"/>
                <a:cs typeface="Times" charset="0"/>
              </a:rPr>
              <a:t>Kovac</a:t>
            </a:r>
            <a:r>
              <a:rPr lang="en-US" sz="1200" dirty="0">
                <a:latin typeface="Times" charset="0"/>
                <a:ea typeface="Times" charset="0"/>
                <a:cs typeface="Times" charset="0"/>
              </a:rPr>
              <a:t> J, </a:t>
            </a:r>
            <a:r>
              <a:rPr lang="en-US" sz="1200" dirty="0" err="1">
                <a:latin typeface="Times" charset="0"/>
                <a:ea typeface="Times" charset="0"/>
                <a:cs typeface="Times" charset="0"/>
              </a:rPr>
              <a:t>Mestres</a:t>
            </a:r>
            <a:r>
              <a:rPr lang="en-US" sz="1200" dirty="0">
                <a:latin typeface="Times" charset="0"/>
                <a:ea typeface="Times" charset="0"/>
                <a:cs typeface="Times" charset="0"/>
              </a:rPr>
              <a:t> CA, Miller OI, Miro JM, </a:t>
            </a:r>
            <a:r>
              <a:rPr lang="en-US" sz="1200" dirty="0" err="1">
                <a:latin typeface="Times" charset="0"/>
                <a:ea typeface="Times" charset="0"/>
                <a:cs typeface="Times" charset="0"/>
              </a:rPr>
              <a:t>Pazdernik</a:t>
            </a:r>
            <a:r>
              <a:rPr lang="en-US" sz="1200" dirty="0">
                <a:latin typeface="Times" charset="0"/>
                <a:ea typeface="Times" charset="0"/>
                <a:cs typeface="Times" charset="0"/>
              </a:rPr>
              <a:t> M, </a:t>
            </a:r>
            <a:r>
              <a:rPr lang="en-US" sz="1200" dirty="0" err="1">
                <a:latin typeface="Times" charset="0"/>
                <a:ea typeface="Times" charset="0"/>
                <a:cs typeface="Times" charset="0"/>
              </a:rPr>
              <a:t>Pizzi</a:t>
            </a:r>
            <a:r>
              <a:rPr lang="en-US" sz="1200" dirty="0">
                <a:latin typeface="Times" charset="0"/>
                <a:ea typeface="Times" charset="0"/>
                <a:cs typeface="Times" charset="0"/>
              </a:rPr>
              <a:t> MN, Quintana E, Rasmussen TB, </a:t>
            </a:r>
            <a:r>
              <a:rPr lang="en-US" sz="1200" dirty="0" err="1">
                <a:latin typeface="Times" charset="0"/>
                <a:ea typeface="Times" charset="0"/>
                <a:cs typeface="Times" charset="0"/>
              </a:rPr>
              <a:t>Ristić</a:t>
            </a:r>
            <a:r>
              <a:rPr lang="en-US" sz="1200" dirty="0">
                <a:latin typeface="Times" charset="0"/>
                <a:ea typeface="Times" charset="0"/>
                <a:cs typeface="Times" charset="0"/>
              </a:rPr>
              <a:t> AD, </a:t>
            </a:r>
            <a:r>
              <a:rPr lang="en-US" sz="1200" dirty="0" err="1">
                <a:latin typeface="Times" charset="0"/>
                <a:ea typeface="Times" charset="0"/>
                <a:cs typeface="Times" charset="0"/>
              </a:rPr>
              <a:t>Rodés-Cabau</a:t>
            </a:r>
            <a:r>
              <a:rPr lang="en-US" sz="1200" dirty="0">
                <a:latin typeface="Times" charset="0"/>
                <a:ea typeface="Times" charset="0"/>
                <a:cs typeface="Times" charset="0"/>
              </a:rPr>
              <a:t> J, </a:t>
            </a:r>
            <a:r>
              <a:rPr lang="en-US" sz="1200" dirty="0" err="1">
                <a:latin typeface="Times" charset="0"/>
                <a:ea typeface="Times" charset="0"/>
                <a:cs typeface="Times" charset="0"/>
              </a:rPr>
              <a:t>Sionis</a:t>
            </a:r>
            <a:r>
              <a:rPr lang="en-US" sz="1200" dirty="0">
                <a:latin typeface="Times" charset="0"/>
                <a:ea typeface="Times" charset="0"/>
                <a:cs typeface="Times" charset="0"/>
              </a:rPr>
              <a:t> A, </a:t>
            </a:r>
            <a:r>
              <a:rPr lang="en-US" sz="1200" dirty="0" err="1">
                <a:latin typeface="Times" charset="0"/>
                <a:ea typeface="Times" charset="0"/>
                <a:cs typeface="Times" charset="0"/>
              </a:rPr>
              <a:t>Zühlke</a:t>
            </a:r>
            <a:r>
              <a:rPr lang="en-US" sz="1200" dirty="0">
                <a:latin typeface="Times" charset="0"/>
                <a:ea typeface="Times" charset="0"/>
                <a:cs typeface="Times" charset="0"/>
              </a:rPr>
              <a:t> LJ, Borger MA; ESC Scientific Document Group. 2023 ESC Guidelines for the management of endocarditis. </a:t>
            </a:r>
            <a:r>
              <a:rPr lang="en-US" sz="1200" dirty="0" err="1">
                <a:latin typeface="Times" charset="0"/>
                <a:ea typeface="Times" charset="0"/>
                <a:cs typeface="Times" charset="0"/>
              </a:rPr>
              <a:t>Eur</a:t>
            </a:r>
            <a:r>
              <a:rPr lang="en-US" sz="1200" dirty="0">
                <a:latin typeface="Times" charset="0"/>
                <a:ea typeface="Times" charset="0"/>
                <a:cs typeface="Times" charset="0"/>
              </a:rPr>
              <a:t> Heart J. 2023 Oct 14;44(39):3948-4042. </a:t>
            </a:r>
          </a:p>
        </p:txBody>
      </p:sp>
    </p:spTree>
    <p:extLst>
      <p:ext uri="{BB962C8B-B14F-4D97-AF65-F5344CB8AC3E}">
        <p14:creationId xmlns:p14="http://schemas.microsoft.com/office/powerpoint/2010/main" val="7386429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96249" y="358670"/>
            <a:ext cx="10398186" cy="6240913"/>
          </a:xfrm>
        </p:spPr>
        <p:txBody>
          <a:bodyPr>
            <a:normAutofit/>
          </a:bodyPr>
          <a:lstStyle/>
          <a:p>
            <a:pPr fontAlgn="base"/>
            <a:r>
              <a:rPr lang="en-US" dirty="0"/>
              <a:t>The groups of individuals at high risk of IE in whom antibiotic prophylaxis is recommended or should be considered include the following:</a:t>
            </a:r>
          </a:p>
          <a:p>
            <a:pPr fontAlgn="base"/>
            <a:r>
              <a:rPr lang="en-US" b="1" dirty="0">
                <a:solidFill>
                  <a:srgbClr val="FF0000"/>
                </a:solidFill>
              </a:rPr>
              <a:t>Patients with previous IE</a:t>
            </a:r>
            <a:r>
              <a:rPr lang="en-US" b="1" dirty="0"/>
              <a:t>: the highest risk of IE is observed in patients with previous history of IE </a:t>
            </a:r>
            <a:r>
              <a:rPr lang="en-US" dirty="0"/>
              <a:t>who have an ominous prognosis during IE-related hospitalization. Patients with recurrent IE more frequently have prosthetic valves or prosthetic material, are more commonly PWID, or have staphylococcal IE.</a:t>
            </a:r>
            <a:r>
              <a:rPr lang="en-US" baseline="30000" dirty="0"/>
              <a:t>47,84–86</a:t>
            </a:r>
            <a:endParaRPr lang="en-US" dirty="0"/>
          </a:p>
          <a:p>
            <a:pPr fontAlgn="base"/>
            <a:r>
              <a:rPr lang="en-US" b="1" dirty="0">
                <a:solidFill>
                  <a:srgbClr val="FF0000"/>
                </a:solidFill>
              </a:rPr>
              <a:t>Patients with surgically implanted prosthetic valves, with </a:t>
            </a:r>
            <a:r>
              <a:rPr lang="en-US" b="1" dirty="0" err="1">
                <a:solidFill>
                  <a:srgbClr val="FF0000"/>
                </a:solidFill>
              </a:rPr>
              <a:t>transcatheter</a:t>
            </a:r>
            <a:r>
              <a:rPr lang="en-US" b="1" dirty="0">
                <a:solidFill>
                  <a:srgbClr val="FF0000"/>
                </a:solidFill>
              </a:rPr>
              <a:t> implanted prosthetic valves, and with any material used for cardiac valve repair</a:t>
            </a:r>
            <a:r>
              <a:rPr lang="en-US" b="1" dirty="0"/>
              <a:t>:</a:t>
            </a:r>
            <a:r>
              <a:rPr lang="en-US" dirty="0"/>
              <a:t> the increased risk of IE in these patients, combined with the ominous outcomes as compared with patients with native IE (NVE), make antibiotic prophylaxis advisable in this patient group. </a:t>
            </a:r>
            <a:r>
              <a:rPr lang="en-US" b="1" dirty="0">
                <a:solidFill>
                  <a:srgbClr val="FF0000"/>
                </a:solidFill>
              </a:rPr>
              <a:t>Patients with prosthetic valve endocarditis (PVE) have an in-hospital mortality rate that is twice as high with more complications (e.g. heart failure [HF], conduction disturbances) as compared with patients with NVE, regardless of the </a:t>
            </a:r>
            <a:r>
              <a:rPr lang="en-US" b="1" dirty="0" smtClean="0">
                <a:solidFill>
                  <a:srgbClr val="FF0000"/>
                </a:solidFill>
              </a:rPr>
              <a:t>pathogen.</a:t>
            </a:r>
            <a:r>
              <a:rPr lang="en-US" baseline="30000" dirty="0"/>
              <a:t>3</a:t>
            </a:r>
            <a:endParaRPr lang="en-US" dirty="0" smtClean="0"/>
          </a:p>
          <a:p>
            <a:endParaRPr lang="en-US" dirty="0"/>
          </a:p>
        </p:txBody>
      </p:sp>
      <p:sp>
        <p:nvSpPr>
          <p:cNvPr id="4" name="TextBox 3"/>
          <p:cNvSpPr txBox="1"/>
          <p:nvPr/>
        </p:nvSpPr>
        <p:spPr>
          <a:xfrm>
            <a:off x="1298713" y="5605670"/>
            <a:ext cx="10323444" cy="646331"/>
          </a:xfrm>
          <a:prstGeom prst="rect">
            <a:avLst/>
          </a:prstGeom>
          <a:noFill/>
        </p:spPr>
        <p:txBody>
          <a:bodyPr wrap="square" rtlCol="0">
            <a:spAutoFit/>
          </a:bodyPr>
          <a:lstStyle/>
          <a:p>
            <a:r>
              <a:rPr lang="en-US" sz="1200" dirty="0" smtClean="0">
                <a:latin typeface="Times" charset="0"/>
                <a:ea typeface="Times" charset="0"/>
                <a:cs typeface="Times" charset="0"/>
              </a:rPr>
              <a:t>3. Delgado </a:t>
            </a:r>
            <a:r>
              <a:rPr lang="en-US" sz="1200" dirty="0">
                <a:latin typeface="Times" charset="0"/>
                <a:ea typeface="Times" charset="0"/>
                <a:cs typeface="Times" charset="0"/>
              </a:rPr>
              <a:t>V, </a:t>
            </a:r>
            <a:r>
              <a:rPr lang="en-US" sz="1200" dirty="0" err="1">
                <a:latin typeface="Times" charset="0"/>
                <a:ea typeface="Times" charset="0"/>
                <a:cs typeface="Times" charset="0"/>
              </a:rPr>
              <a:t>Ajmone</a:t>
            </a:r>
            <a:r>
              <a:rPr lang="en-US" sz="1200" dirty="0">
                <a:latin typeface="Times" charset="0"/>
                <a:ea typeface="Times" charset="0"/>
                <a:cs typeface="Times" charset="0"/>
              </a:rPr>
              <a:t> Marsan N, de </a:t>
            </a:r>
            <a:r>
              <a:rPr lang="en-US" sz="1200" dirty="0" err="1">
                <a:latin typeface="Times" charset="0"/>
                <a:ea typeface="Times" charset="0"/>
                <a:cs typeface="Times" charset="0"/>
              </a:rPr>
              <a:t>Waha</a:t>
            </a:r>
            <a:r>
              <a:rPr lang="en-US" sz="1200" dirty="0">
                <a:latin typeface="Times" charset="0"/>
                <a:ea typeface="Times" charset="0"/>
                <a:cs typeface="Times" charset="0"/>
              </a:rPr>
              <a:t> S, </a:t>
            </a:r>
            <a:r>
              <a:rPr lang="en-US" sz="1200" dirty="0" err="1">
                <a:latin typeface="Times" charset="0"/>
                <a:ea typeface="Times" charset="0"/>
                <a:cs typeface="Times" charset="0"/>
              </a:rPr>
              <a:t>Bonaros</a:t>
            </a:r>
            <a:r>
              <a:rPr lang="en-US" sz="1200" dirty="0">
                <a:latin typeface="Times" charset="0"/>
                <a:ea typeface="Times" charset="0"/>
                <a:cs typeface="Times" charset="0"/>
              </a:rPr>
              <a:t> N, </a:t>
            </a:r>
            <a:r>
              <a:rPr lang="en-US" sz="1200" dirty="0" err="1">
                <a:latin typeface="Times" charset="0"/>
                <a:ea typeface="Times" charset="0"/>
                <a:cs typeface="Times" charset="0"/>
              </a:rPr>
              <a:t>Brida</a:t>
            </a:r>
            <a:r>
              <a:rPr lang="en-US" sz="1200" dirty="0">
                <a:latin typeface="Times" charset="0"/>
                <a:ea typeface="Times" charset="0"/>
                <a:cs typeface="Times" charset="0"/>
              </a:rPr>
              <a:t> M, </a:t>
            </a:r>
            <a:r>
              <a:rPr lang="en-US" sz="1200" dirty="0" err="1">
                <a:latin typeface="Times" charset="0"/>
                <a:ea typeface="Times" charset="0"/>
                <a:cs typeface="Times" charset="0"/>
              </a:rPr>
              <a:t>Burri</a:t>
            </a:r>
            <a:r>
              <a:rPr lang="en-US" sz="1200" dirty="0">
                <a:latin typeface="Times" charset="0"/>
                <a:ea typeface="Times" charset="0"/>
                <a:cs typeface="Times" charset="0"/>
              </a:rPr>
              <a:t> H, Caselli S, </a:t>
            </a:r>
            <a:r>
              <a:rPr lang="en-US" sz="1200" dirty="0" err="1">
                <a:latin typeface="Times" charset="0"/>
                <a:ea typeface="Times" charset="0"/>
                <a:cs typeface="Times" charset="0"/>
              </a:rPr>
              <a:t>Doenst</a:t>
            </a:r>
            <a:r>
              <a:rPr lang="en-US" sz="1200" dirty="0">
                <a:latin typeface="Times" charset="0"/>
                <a:ea typeface="Times" charset="0"/>
                <a:cs typeface="Times" charset="0"/>
              </a:rPr>
              <a:t> T, </a:t>
            </a:r>
            <a:r>
              <a:rPr lang="en-US" sz="1200" dirty="0" err="1">
                <a:latin typeface="Times" charset="0"/>
                <a:ea typeface="Times" charset="0"/>
                <a:cs typeface="Times" charset="0"/>
              </a:rPr>
              <a:t>Ederhy</a:t>
            </a:r>
            <a:r>
              <a:rPr lang="en-US" sz="1200" dirty="0">
                <a:latin typeface="Times" charset="0"/>
                <a:ea typeface="Times" charset="0"/>
                <a:cs typeface="Times" charset="0"/>
              </a:rPr>
              <a:t> S, </a:t>
            </a:r>
            <a:r>
              <a:rPr lang="en-US" sz="1200" dirty="0" err="1">
                <a:latin typeface="Times" charset="0"/>
                <a:ea typeface="Times" charset="0"/>
                <a:cs typeface="Times" charset="0"/>
              </a:rPr>
              <a:t>Erba</a:t>
            </a:r>
            <a:r>
              <a:rPr lang="en-US" sz="1200" dirty="0">
                <a:latin typeface="Times" charset="0"/>
                <a:ea typeface="Times" charset="0"/>
                <a:cs typeface="Times" charset="0"/>
              </a:rPr>
              <a:t> PA, </a:t>
            </a:r>
            <a:r>
              <a:rPr lang="en-US" sz="1200" dirty="0" err="1">
                <a:latin typeface="Times" charset="0"/>
                <a:ea typeface="Times" charset="0"/>
                <a:cs typeface="Times" charset="0"/>
              </a:rPr>
              <a:t>Foldager</a:t>
            </a:r>
            <a:r>
              <a:rPr lang="en-US" sz="1200" dirty="0">
                <a:latin typeface="Times" charset="0"/>
                <a:ea typeface="Times" charset="0"/>
                <a:cs typeface="Times" charset="0"/>
              </a:rPr>
              <a:t> D, </a:t>
            </a:r>
            <a:r>
              <a:rPr lang="en-US" sz="1200" dirty="0" err="1">
                <a:latin typeface="Times" charset="0"/>
                <a:ea typeface="Times" charset="0"/>
                <a:cs typeface="Times" charset="0"/>
              </a:rPr>
              <a:t>Fosbøl</a:t>
            </a:r>
            <a:r>
              <a:rPr lang="en-US" sz="1200" dirty="0">
                <a:latin typeface="Times" charset="0"/>
                <a:ea typeface="Times" charset="0"/>
                <a:cs typeface="Times" charset="0"/>
              </a:rPr>
              <a:t> EL, </a:t>
            </a:r>
            <a:r>
              <a:rPr lang="en-US" sz="1200" dirty="0" err="1">
                <a:latin typeface="Times" charset="0"/>
                <a:ea typeface="Times" charset="0"/>
                <a:cs typeface="Times" charset="0"/>
              </a:rPr>
              <a:t>Kovac</a:t>
            </a:r>
            <a:r>
              <a:rPr lang="en-US" sz="1200" dirty="0">
                <a:latin typeface="Times" charset="0"/>
                <a:ea typeface="Times" charset="0"/>
                <a:cs typeface="Times" charset="0"/>
              </a:rPr>
              <a:t> J, </a:t>
            </a:r>
            <a:r>
              <a:rPr lang="en-US" sz="1200" dirty="0" err="1">
                <a:latin typeface="Times" charset="0"/>
                <a:ea typeface="Times" charset="0"/>
                <a:cs typeface="Times" charset="0"/>
              </a:rPr>
              <a:t>Mestres</a:t>
            </a:r>
            <a:r>
              <a:rPr lang="en-US" sz="1200" dirty="0">
                <a:latin typeface="Times" charset="0"/>
                <a:ea typeface="Times" charset="0"/>
                <a:cs typeface="Times" charset="0"/>
              </a:rPr>
              <a:t> CA, Miller OI, Miro JM, </a:t>
            </a:r>
            <a:r>
              <a:rPr lang="en-US" sz="1200" dirty="0" err="1">
                <a:latin typeface="Times" charset="0"/>
                <a:ea typeface="Times" charset="0"/>
                <a:cs typeface="Times" charset="0"/>
              </a:rPr>
              <a:t>Pazdernik</a:t>
            </a:r>
            <a:r>
              <a:rPr lang="en-US" sz="1200" dirty="0">
                <a:latin typeface="Times" charset="0"/>
                <a:ea typeface="Times" charset="0"/>
                <a:cs typeface="Times" charset="0"/>
              </a:rPr>
              <a:t> M, </a:t>
            </a:r>
            <a:r>
              <a:rPr lang="en-US" sz="1200" dirty="0" err="1">
                <a:latin typeface="Times" charset="0"/>
                <a:ea typeface="Times" charset="0"/>
                <a:cs typeface="Times" charset="0"/>
              </a:rPr>
              <a:t>Pizzi</a:t>
            </a:r>
            <a:r>
              <a:rPr lang="en-US" sz="1200" dirty="0">
                <a:latin typeface="Times" charset="0"/>
                <a:ea typeface="Times" charset="0"/>
                <a:cs typeface="Times" charset="0"/>
              </a:rPr>
              <a:t> MN, Quintana E, Rasmussen TB, </a:t>
            </a:r>
            <a:r>
              <a:rPr lang="en-US" sz="1200" dirty="0" err="1">
                <a:latin typeface="Times" charset="0"/>
                <a:ea typeface="Times" charset="0"/>
                <a:cs typeface="Times" charset="0"/>
              </a:rPr>
              <a:t>Ristić</a:t>
            </a:r>
            <a:r>
              <a:rPr lang="en-US" sz="1200" dirty="0">
                <a:latin typeface="Times" charset="0"/>
                <a:ea typeface="Times" charset="0"/>
                <a:cs typeface="Times" charset="0"/>
              </a:rPr>
              <a:t> AD, </a:t>
            </a:r>
            <a:r>
              <a:rPr lang="en-US" sz="1200" dirty="0" err="1">
                <a:latin typeface="Times" charset="0"/>
                <a:ea typeface="Times" charset="0"/>
                <a:cs typeface="Times" charset="0"/>
              </a:rPr>
              <a:t>Rodés-Cabau</a:t>
            </a:r>
            <a:r>
              <a:rPr lang="en-US" sz="1200" dirty="0">
                <a:latin typeface="Times" charset="0"/>
                <a:ea typeface="Times" charset="0"/>
                <a:cs typeface="Times" charset="0"/>
              </a:rPr>
              <a:t> J, </a:t>
            </a:r>
            <a:r>
              <a:rPr lang="en-US" sz="1200" dirty="0" err="1">
                <a:latin typeface="Times" charset="0"/>
                <a:ea typeface="Times" charset="0"/>
                <a:cs typeface="Times" charset="0"/>
              </a:rPr>
              <a:t>Sionis</a:t>
            </a:r>
            <a:r>
              <a:rPr lang="en-US" sz="1200" dirty="0">
                <a:latin typeface="Times" charset="0"/>
                <a:ea typeface="Times" charset="0"/>
                <a:cs typeface="Times" charset="0"/>
              </a:rPr>
              <a:t> A, </a:t>
            </a:r>
            <a:r>
              <a:rPr lang="en-US" sz="1200" dirty="0" err="1">
                <a:latin typeface="Times" charset="0"/>
                <a:ea typeface="Times" charset="0"/>
                <a:cs typeface="Times" charset="0"/>
              </a:rPr>
              <a:t>Zühlke</a:t>
            </a:r>
            <a:r>
              <a:rPr lang="en-US" sz="1200" dirty="0">
                <a:latin typeface="Times" charset="0"/>
                <a:ea typeface="Times" charset="0"/>
                <a:cs typeface="Times" charset="0"/>
              </a:rPr>
              <a:t> LJ, Borger MA; ESC Scientific Document Group. 2023 ESC Guidelines for the management of endocarditis. </a:t>
            </a:r>
            <a:r>
              <a:rPr lang="en-US" sz="1200" dirty="0" err="1">
                <a:latin typeface="Times" charset="0"/>
                <a:ea typeface="Times" charset="0"/>
                <a:cs typeface="Times" charset="0"/>
              </a:rPr>
              <a:t>Eur</a:t>
            </a:r>
            <a:r>
              <a:rPr lang="en-US" sz="1200" dirty="0">
                <a:latin typeface="Times" charset="0"/>
                <a:ea typeface="Times" charset="0"/>
                <a:cs typeface="Times" charset="0"/>
              </a:rPr>
              <a:t> Heart J. 2023 Oct 14;44(39):3948-4042. </a:t>
            </a:r>
          </a:p>
        </p:txBody>
      </p:sp>
    </p:spTree>
    <p:extLst>
      <p:ext uri="{BB962C8B-B14F-4D97-AF65-F5344CB8AC3E}">
        <p14:creationId xmlns:p14="http://schemas.microsoft.com/office/powerpoint/2010/main" val="717204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3971" y="318912"/>
            <a:ext cx="10411438" cy="4677157"/>
          </a:xfrm>
        </p:spPr>
        <p:txBody>
          <a:bodyPr>
            <a:normAutofit fontScale="92500"/>
          </a:bodyPr>
          <a:lstStyle/>
          <a:p>
            <a:pPr fontAlgn="base"/>
            <a:r>
              <a:rPr lang="en-US" dirty="0"/>
              <a:t> </a:t>
            </a:r>
            <a:r>
              <a:rPr lang="en-US" sz="2400" dirty="0">
                <a:latin typeface="Times" charset="0"/>
                <a:ea typeface="Times" charset="0"/>
                <a:cs typeface="Times" charset="0"/>
              </a:rPr>
              <a:t>Patients with septal defect closure devices, left atrial appendage closure devices, vascular grafts, vena cava filters, and central venous system </a:t>
            </a:r>
            <a:r>
              <a:rPr lang="en-US" sz="2400" dirty="0" err="1">
                <a:latin typeface="Times" charset="0"/>
                <a:ea typeface="Times" charset="0"/>
                <a:cs typeface="Times" charset="0"/>
              </a:rPr>
              <a:t>ventriculo</a:t>
            </a:r>
            <a:r>
              <a:rPr lang="en-US" sz="2400" dirty="0">
                <a:latin typeface="Times" charset="0"/>
                <a:ea typeface="Times" charset="0"/>
                <a:cs typeface="Times" charset="0"/>
              </a:rPr>
              <a:t>-atrial shunts are considered within this risk category in the first 6 months after </a:t>
            </a:r>
            <a:r>
              <a:rPr lang="en-US" sz="2400" dirty="0" smtClean="0">
                <a:latin typeface="Times" charset="0"/>
                <a:ea typeface="Times" charset="0"/>
                <a:cs typeface="Times" charset="0"/>
              </a:rPr>
              <a:t>implantation.</a:t>
            </a:r>
          </a:p>
          <a:p>
            <a:pPr fontAlgn="base"/>
            <a:endParaRPr lang="en-US" sz="2400" dirty="0">
              <a:latin typeface="Times" charset="0"/>
              <a:ea typeface="Times" charset="0"/>
              <a:cs typeface="Times" charset="0"/>
            </a:endParaRPr>
          </a:p>
          <a:p>
            <a:pPr fontAlgn="base"/>
            <a:r>
              <a:rPr lang="en-US" sz="2400" b="1" dirty="0">
                <a:solidFill>
                  <a:srgbClr val="FF0000"/>
                </a:solidFill>
                <a:latin typeface="Times" charset="0"/>
                <a:ea typeface="Times" charset="0"/>
                <a:cs typeface="Times" charset="0"/>
              </a:rPr>
              <a:t>Patients with congenital heart disease (CHD) </a:t>
            </a:r>
            <a:r>
              <a:rPr lang="en-US" sz="2400" b="1" dirty="0">
                <a:latin typeface="Times" charset="0"/>
                <a:ea typeface="Times" charset="0"/>
                <a:cs typeface="Times" charset="0"/>
              </a:rPr>
              <a:t>are at increased risk of </a:t>
            </a:r>
            <a:r>
              <a:rPr lang="en-US" sz="2400" b="1" dirty="0" smtClean="0">
                <a:latin typeface="Times" charset="0"/>
                <a:ea typeface="Times" charset="0"/>
                <a:cs typeface="Times" charset="0"/>
              </a:rPr>
              <a:t>IE.</a:t>
            </a:r>
            <a:r>
              <a:rPr lang="en-US" sz="2400" b="1" baseline="30000" dirty="0">
                <a:latin typeface="Times" charset="0"/>
                <a:ea typeface="Times" charset="0"/>
                <a:cs typeface="Times" charset="0"/>
              </a:rPr>
              <a:t> </a:t>
            </a:r>
            <a:r>
              <a:rPr lang="en-US" sz="2400" dirty="0" smtClean="0">
                <a:latin typeface="Times" charset="0"/>
                <a:ea typeface="Times" charset="0"/>
                <a:cs typeface="Times" charset="0"/>
              </a:rPr>
              <a:t>The </a:t>
            </a:r>
            <a:r>
              <a:rPr lang="en-US" sz="2400" dirty="0">
                <a:latin typeface="Times" charset="0"/>
                <a:ea typeface="Times" charset="0"/>
                <a:cs typeface="Times" charset="0"/>
              </a:rPr>
              <a:t>cumulative incidence over time is influenced strongly by the improved long-term survival of children with CHD into </a:t>
            </a:r>
            <a:r>
              <a:rPr lang="en-US" sz="2400" dirty="0" smtClean="0">
                <a:latin typeface="Times" charset="0"/>
                <a:ea typeface="Times" charset="0"/>
                <a:cs typeface="Times" charset="0"/>
              </a:rPr>
              <a:t>adulthood.</a:t>
            </a:r>
            <a:r>
              <a:rPr lang="en-US" sz="2400" dirty="0">
                <a:latin typeface="Times" charset="0"/>
                <a:ea typeface="Times" charset="0"/>
                <a:cs typeface="Times" charset="0"/>
              </a:rPr>
              <a:t> Indeed, there are now more adults living with CHD than children with </a:t>
            </a:r>
            <a:r>
              <a:rPr lang="en-US" sz="2400" dirty="0" smtClean="0">
                <a:latin typeface="Times" charset="0"/>
                <a:ea typeface="Times" charset="0"/>
                <a:cs typeface="Times" charset="0"/>
              </a:rPr>
              <a:t>CHD.</a:t>
            </a:r>
            <a:r>
              <a:rPr lang="en-US" sz="2400" baseline="30000" dirty="0">
                <a:latin typeface="Times" charset="0"/>
                <a:ea typeface="Times" charset="0"/>
                <a:cs typeface="Times" charset="0"/>
              </a:rPr>
              <a:t> </a:t>
            </a:r>
            <a:endParaRPr lang="en-US" sz="2400" baseline="30000" dirty="0" smtClean="0">
              <a:latin typeface="Times" charset="0"/>
              <a:ea typeface="Times" charset="0"/>
              <a:cs typeface="Times" charset="0"/>
            </a:endParaRPr>
          </a:p>
          <a:p>
            <a:pPr fontAlgn="base"/>
            <a:endParaRPr lang="en-US" sz="2400" baseline="30000" dirty="0">
              <a:solidFill>
                <a:srgbClr val="FF0000"/>
              </a:solidFill>
              <a:latin typeface="Times" charset="0"/>
              <a:ea typeface="Times" charset="0"/>
              <a:cs typeface="Times" charset="0"/>
            </a:endParaRPr>
          </a:p>
          <a:p>
            <a:pPr fontAlgn="base"/>
            <a:r>
              <a:rPr lang="en-US" sz="2400" dirty="0" smtClean="0">
                <a:solidFill>
                  <a:srgbClr val="FF0000"/>
                </a:solidFill>
                <a:latin typeface="Times" charset="0"/>
                <a:ea typeface="Times" charset="0"/>
                <a:cs typeface="Times" charset="0"/>
              </a:rPr>
              <a:t>Patients </a:t>
            </a:r>
            <a:r>
              <a:rPr lang="en-US" sz="2400" dirty="0">
                <a:solidFill>
                  <a:srgbClr val="FF0000"/>
                </a:solidFill>
                <a:latin typeface="Times" charset="0"/>
                <a:ea typeface="Times" charset="0"/>
                <a:cs typeface="Times" charset="0"/>
              </a:rPr>
              <a:t>with ventricular assist devices as destination therapy</a:t>
            </a:r>
            <a:r>
              <a:rPr lang="en-US" sz="2400" dirty="0">
                <a:latin typeface="Times" charset="0"/>
                <a:ea typeface="Times" charset="0"/>
                <a:cs typeface="Times" charset="0"/>
              </a:rPr>
              <a:t> are also considered at high risk because of associated morbidity and mortality, and prophylaxis is also recommended in such </a:t>
            </a:r>
            <a:r>
              <a:rPr lang="en-US" sz="2400" dirty="0" smtClean="0">
                <a:latin typeface="Times" charset="0"/>
                <a:ea typeface="Times" charset="0"/>
                <a:cs typeface="Times" charset="0"/>
              </a:rPr>
              <a:t>patients.</a:t>
            </a:r>
            <a:r>
              <a:rPr lang="en-US" sz="2400" baseline="30000" dirty="0" smtClean="0">
                <a:latin typeface="Times" charset="0"/>
                <a:ea typeface="Times" charset="0"/>
                <a:cs typeface="Times" charset="0"/>
              </a:rPr>
              <a:t>3</a:t>
            </a:r>
            <a:endParaRPr lang="en-US" sz="2400" baseline="30000" dirty="0">
              <a:latin typeface="Times" charset="0"/>
              <a:ea typeface="Times" charset="0"/>
              <a:cs typeface="Times" charset="0"/>
            </a:endParaRPr>
          </a:p>
          <a:p>
            <a:endParaRPr lang="en-US" sz="2400" dirty="0">
              <a:latin typeface="Times" charset="0"/>
              <a:ea typeface="Times" charset="0"/>
              <a:cs typeface="Times" charset="0"/>
            </a:endParaRPr>
          </a:p>
        </p:txBody>
      </p:sp>
      <p:sp>
        <p:nvSpPr>
          <p:cNvPr id="4" name="TextBox 3"/>
          <p:cNvSpPr txBox="1"/>
          <p:nvPr/>
        </p:nvSpPr>
        <p:spPr>
          <a:xfrm>
            <a:off x="1590260" y="5698435"/>
            <a:ext cx="10323444" cy="646331"/>
          </a:xfrm>
          <a:prstGeom prst="rect">
            <a:avLst/>
          </a:prstGeom>
          <a:noFill/>
        </p:spPr>
        <p:txBody>
          <a:bodyPr wrap="square" rtlCol="0">
            <a:spAutoFit/>
          </a:bodyPr>
          <a:lstStyle/>
          <a:p>
            <a:r>
              <a:rPr lang="en-US" sz="1200" dirty="0" smtClean="0">
                <a:latin typeface="Times" charset="0"/>
                <a:ea typeface="Times" charset="0"/>
                <a:cs typeface="Times" charset="0"/>
              </a:rPr>
              <a:t>3. Delgado </a:t>
            </a:r>
            <a:r>
              <a:rPr lang="en-US" sz="1200" dirty="0">
                <a:latin typeface="Times" charset="0"/>
                <a:ea typeface="Times" charset="0"/>
                <a:cs typeface="Times" charset="0"/>
              </a:rPr>
              <a:t>V, </a:t>
            </a:r>
            <a:r>
              <a:rPr lang="en-US" sz="1200" dirty="0" err="1">
                <a:latin typeface="Times" charset="0"/>
                <a:ea typeface="Times" charset="0"/>
                <a:cs typeface="Times" charset="0"/>
              </a:rPr>
              <a:t>Ajmone</a:t>
            </a:r>
            <a:r>
              <a:rPr lang="en-US" sz="1200" dirty="0">
                <a:latin typeface="Times" charset="0"/>
                <a:ea typeface="Times" charset="0"/>
                <a:cs typeface="Times" charset="0"/>
              </a:rPr>
              <a:t> Marsan N, de </a:t>
            </a:r>
            <a:r>
              <a:rPr lang="en-US" sz="1200" dirty="0" err="1">
                <a:latin typeface="Times" charset="0"/>
                <a:ea typeface="Times" charset="0"/>
                <a:cs typeface="Times" charset="0"/>
              </a:rPr>
              <a:t>Waha</a:t>
            </a:r>
            <a:r>
              <a:rPr lang="en-US" sz="1200" dirty="0">
                <a:latin typeface="Times" charset="0"/>
                <a:ea typeface="Times" charset="0"/>
                <a:cs typeface="Times" charset="0"/>
              </a:rPr>
              <a:t> S, </a:t>
            </a:r>
            <a:r>
              <a:rPr lang="en-US" sz="1200" dirty="0" err="1">
                <a:latin typeface="Times" charset="0"/>
                <a:ea typeface="Times" charset="0"/>
                <a:cs typeface="Times" charset="0"/>
              </a:rPr>
              <a:t>Bonaros</a:t>
            </a:r>
            <a:r>
              <a:rPr lang="en-US" sz="1200" dirty="0">
                <a:latin typeface="Times" charset="0"/>
                <a:ea typeface="Times" charset="0"/>
                <a:cs typeface="Times" charset="0"/>
              </a:rPr>
              <a:t> N, </a:t>
            </a:r>
            <a:r>
              <a:rPr lang="en-US" sz="1200" dirty="0" err="1">
                <a:latin typeface="Times" charset="0"/>
                <a:ea typeface="Times" charset="0"/>
                <a:cs typeface="Times" charset="0"/>
              </a:rPr>
              <a:t>Brida</a:t>
            </a:r>
            <a:r>
              <a:rPr lang="en-US" sz="1200" dirty="0">
                <a:latin typeface="Times" charset="0"/>
                <a:ea typeface="Times" charset="0"/>
                <a:cs typeface="Times" charset="0"/>
              </a:rPr>
              <a:t> M, </a:t>
            </a:r>
            <a:r>
              <a:rPr lang="en-US" sz="1200" dirty="0" err="1">
                <a:latin typeface="Times" charset="0"/>
                <a:ea typeface="Times" charset="0"/>
                <a:cs typeface="Times" charset="0"/>
              </a:rPr>
              <a:t>Burri</a:t>
            </a:r>
            <a:r>
              <a:rPr lang="en-US" sz="1200" dirty="0">
                <a:latin typeface="Times" charset="0"/>
                <a:ea typeface="Times" charset="0"/>
                <a:cs typeface="Times" charset="0"/>
              </a:rPr>
              <a:t> H, Caselli S, </a:t>
            </a:r>
            <a:r>
              <a:rPr lang="en-US" sz="1200" dirty="0" err="1">
                <a:latin typeface="Times" charset="0"/>
                <a:ea typeface="Times" charset="0"/>
                <a:cs typeface="Times" charset="0"/>
              </a:rPr>
              <a:t>Doenst</a:t>
            </a:r>
            <a:r>
              <a:rPr lang="en-US" sz="1200" dirty="0">
                <a:latin typeface="Times" charset="0"/>
                <a:ea typeface="Times" charset="0"/>
                <a:cs typeface="Times" charset="0"/>
              </a:rPr>
              <a:t> T, </a:t>
            </a:r>
            <a:r>
              <a:rPr lang="en-US" sz="1200" dirty="0" err="1">
                <a:latin typeface="Times" charset="0"/>
                <a:ea typeface="Times" charset="0"/>
                <a:cs typeface="Times" charset="0"/>
              </a:rPr>
              <a:t>Ederhy</a:t>
            </a:r>
            <a:r>
              <a:rPr lang="en-US" sz="1200" dirty="0">
                <a:latin typeface="Times" charset="0"/>
                <a:ea typeface="Times" charset="0"/>
                <a:cs typeface="Times" charset="0"/>
              </a:rPr>
              <a:t> S, </a:t>
            </a:r>
            <a:r>
              <a:rPr lang="en-US" sz="1200" dirty="0" err="1">
                <a:latin typeface="Times" charset="0"/>
                <a:ea typeface="Times" charset="0"/>
                <a:cs typeface="Times" charset="0"/>
              </a:rPr>
              <a:t>Erba</a:t>
            </a:r>
            <a:r>
              <a:rPr lang="en-US" sz="1200" dirty="0">
                <a:latin typeface="Times" charset="0"/>
                <a:ea typeface="Times" charset="0"/>
                <a:cs typeface="Times" charset="0"/>
              </a:rPr>
              <a:t> PA, </a:t>
            </a:r>
            <a:r>
              <a:rPr lang="en-US" sz="1200" dirty="0" err="1">
                <a:latin typeface="Times" charset="0"/>
                <a:ea typeface="Times" charset="0"/>
                <a:cs typeface="Times" charset="0"/>
              </a:rPr>
              <a:t>Foldager</a:t>
            </a:r>
            <a:r>
              <a:rPr lang="en-US" sz="1200" dirty="0">
                <a:latin typeface="Times" charset="0"/>
                <a:ea typeface="Times" charset="0"/>
                <a:cs typeface="Times" charset="0"/>
              </a:rPr>
              <a:t> D, </a:t>
            </a:r>
            <a:r>
              <a:rPr lang="en-US" sz="1200" dirty="0" err="1">
                <a:latin typeface="Times" charset="0"/>
                <a:ea typeface="Times" charset="0"/>
                <a:cs typeface="Times" charset="0"/>
              </a:rPr>
              <a:t>Fosbøl</a:t>
            </a:r>
            <a:r>
              <a:rPr lang="en-US" sz="1200" dirty="0">
                <a:latin typeface="Times" charset="0"/>
                <a:ea typeface="Times" charset="0"/>
                <a:cs typeface="Times" charset="0"/>
              </a:rPr>
              <a:t> EL, </a:t>
            </a:r>
            <a:r>
              <a:rPr lang="en-US" sz="1200" dirty="0" err="1">
                <a:latin typeface="Times" charset="0"/>
                <a:ea typeface="Times" charset="0"/>
                <a:cs typeface="Times" charset="0"/>
              </a:rPr>
              <a:t>Kovac</a:t>
            </a:r>
            <a:r>
              <a:rPr lang="en-US" sz="1200" dirty="0">
                <a:latin typeface="Times" charset="0"/>
                <a:ea typeface="Times" charset="0"/>
                <a:cs typeface="Times" charset="0"/>
              </a:rPr>
              <a:t> J, </a:t>
            </a:r>
            <a:r>
              <a:rPr lang="en-US" sz="1200" dirty="0" err="1">
                <a:latin typeface="Times" charset="0"/>
                <a:ea typeface="Times" charset="0"/>
                <a:cs typeface="Times" charset="0"/>
              </a:rPr>
              <a:t>Mestres</a:t>
            </a:r>
            <a:r>
              <a:rPr lang="en-US" sz="1200" dirty="0">
                <a:latin typeface="Times" charset="0"/>
                <a:ea typeface="Times" charset="0"/>
                <a:cs typeface="Times" charset="0"/>
              </a:rPr>
              <a:t> CA, Miller OI, Miro JM, </a:t>
            </a:r>
            <a:r>
              <a:rPr lang="en-US" sz="1200" dirty="0" err="1">
                <a:latin typeface="Times" charset="0"/>
                <a:ea typeface="Times" charset="0"/>
                <a:cs typeface="Times" charset="0"/>
              </a:rPr>
              <a:t>Pazdernik</a:t>
            </a:r>
            <a:r>
              <a:rPr lang="en-US" sz="1200" dirty="0">
                <a:latin typeface="Times" charset="0"/>
                <a:ea typeface="Times" charset="0"/>
                <a:cs typeface="Times" charset="0"/>
              </a:rPr>
              <a:t> M, </a:t>
            </a:r>
            <a:r>
              <a:rPr lang="en-US" sz="1200" dirty="0" err="1">
                <a:latin typeface="Times" charset="0"/>
                <a:ea typeface="Times" charset="0"/>
                <a:cs typeface="Times" charset="0"/>
              </a:rPr>
              <a:t>Pizzi</a:t>
            </a:r>
            <a:r>
              <a:rPr lang="en-US" sz="1200" dirty="0">
                <a:latin typeface="Times" charset="0"/>
                <a:ea typeface="Times" charset="0"/>
                <a:cs typeface="Times" charset="0"/>
              </a:rPr>
              <a:t> MN, Quintana E, Rasmussen TB, </a:t>
            </a:r>
            <a:r>
              <a:rPr lang="en-US" sz="1200" dirty="0" err="1">
                <a:latin typeface="Times" charset="0"/>
                <a:ea typeface="Times" charset="0"/>
                <a:cs typeface="Times" charset="0"/>
              </a:rPr>
              <a:t>Ristić</a:t>
            </a:r>
            <a:r>
              <a:rPr lang="en-US" sz="1200" dirty="0">
                <a:latin typeface="Times" charset="0"/>
                <a:ea typeface="Times" charset="0"/>
                <a:cs typeface="Times" charset="0"/>
              </a:rPr>
              <a:t> AD, </a:t>
            </a:r>
            <a:r>
              <a:rPr lang="en-US" sz="1200" dirty="0" err="1">
                <a:latin typeface="Times" charset="0"/>
                <a:ea typeface="Times" charset="0"/>
                <a:cs typeface="Times" charset="0"/>
              </a:rPr>
              <a:t>Rodés-Cabau</a:t>
            </a:r>
            <a:r>
              <a:rPr lang="en-US" sz="1200" dirty="0">
                <a:latin typeface="Times" charset="0"/>
                <a:ea typeface="Times" charset="0"/>
                <a:cs typeface="Times" charset="0"/>
              </a:rPr>
              <a:t> J, </a:t>
            </a:r>
            <a:r>
              <a:rPr lang="en-US" sz="1200" dirty="0" err="1">
                <a:latin typeface="Times" charset="0"/>
                <a:ea typeface="Times" charset="0"/>
                <a:cs typeface="Times" charset="0"/>
              </a:rPr>
              <a:t>Sionis</a:t>
            </a:r>
            <a:r>
              <a:rPr lang="en-US" sz="1200" dirty="0">
                <a:latin typeface="Times" charset="0"/>
                <a:ea typeface="Times" charset="0"/>
                <a:cs typeface="Times" charset="0"/>
              </a:rPr>
              <a:t> A, </a:t>
            </a:r>
            <a:r>
              <a:rPr lang="en-US" sz="1200" dirty="0" err="1">
                <a:latin typeface="Times" charset="0"/>
                <a:ea typeface="Times" charset="0"/>
                <a:cs typeface="Times" charset="0"/>
              </a:rPr>
              <a:t>Zühlke</a:t>
            </a:r>
            <a:r>
              <a:rPr lang="en-US" sz="1200" dirty="0">
                <a:latin typeface="Times" charset="0"/>
                <a:ea typeface="Times" charset="0"/>
                <a:cs typeface="Times" charset="0"/>
              </a:rPr>
              <a:t> LJ, Borger MA; ESC Scientific Document Group. 2023 ESC Guidelines for the management of endocarditis. </a:t>
            </a:r>
            <a:r>
              <a:rPr lang="en-US" sz="1200" dirty="0" err="1">
                <a:latin typeface="Times" charset="0"/>
                <a:ea typeface="Times" charset="0"/>
                <a:cs typeface="Times" charset="0"/>
              </a:rPr>
              <a:t>Eur</a:t>
            </a:r>
            <a:r>
              <a:rPr lang="en-US" sz="1200" dirty="0">
                <a:latin typeface="Times" charset="0"/>
                <a:ea typeface="Times" charset="0"/>
                <a:cs typeface="Times" charset="0"/>
              </a:rPr>
              <a:t> Heart J. 2023 Oct 14;44(39):3948-4042. </a:t>
            </a:r>
          </a:p>
        </p:txBody>
      </p:sp>
    </p:spTree>
    <p:extLst>
      <p:ext uri="{BB962C8B-B14F-4D97-AF65-F5344CB8AC3E}">
        <p14:creationId xmlns:p14="http://schemas.microsoft.com/office/powerpoint/2010/main" val="8786156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7553" y="968270"/>
            <a:ext cx="8675403" cy="3815765"/>
          </a:xfrm>
        </p:spPr>
        <p:txBody>
          <a:bodyPr>
            <a:normAutofit/>
          </a:bodyPr>
          <a:lstStyle/>
          <a:p>
            <a:pPr marL="0" indent="0">
              <a:buNone/>
            </a:pPr>
            <a:r>
              <a:rPr lang="en-US" sz="2400" dirty="0"/>
              <a:t>Patients at </a:t>
            </a:r>
            <a:r>
              <a:rPr lang="en-US" sz="2400" b="1" dirty="0"/>
              <a:t>intermediate risk of IE</a:t>
            </a:r>
            <a:r>
              <a:rPr lang="en-US" sz="2400" dirty="0"/>
              <a:t> include those with: </a:t>
            </a:r>
          </a:p>
          <a:p>
            <a:r>
              <a:rPr lang="en-US" sz="2400" dirty="0" smtClean="0"/>
              <a:t> </a:t>
            </a:r>
            <a:r>
              <a:rPr lang="en-US" sz="2400" dirty="0"/>
              <a:t>rheumatic heart disease (RHD); </a:t>
            </a:r>
          </a:p>
          <a:p>
            <a:r>
              <a:rPr lang="en-US" sz="2400" dirty="0" smtClean="0"/>
              <a:t>non-rheumatic </a:t>
            </a:r>
            <a:r>
              <a:rPr lang="en-US" sz="2400" dirty="0"/>
              <a:t>degenerative valve disease; </a:t>
            </a:r>
          </a:p>
          <a:p>
            <a:r>
              <a:rPr lang="en-US" sz="2400" dirty="0" smtClean="0"/>
              <a:t>congenital </a:t>
            </a:r>
            <a:r>
              <a:rPr lang="en-US" sz="2400" dirty="0"/>
              <a:t>valve abnormalities including bicuspid aortic valve disease; (iv) cardiovascular implanted electronic devices (CIEDs); and (v) hypertrophic cardiomyopathy.</a:t>
            </a:r>
          </a:p>
        </p:txBody>
      </p:sp>
      <p:sp>
        <p:nvSpPr>
          <p:cNvPr id="4" name="TextBox 3"/>
          <p:cNvSpPr txBox="1"/>
          <p:nvPr/>
        </p:nvSpPr>
        <p:spPr>
          <a:xfrm>
            <a:off x="1630016" y="5512904"/>
            <a:ext cx="10323444" cy="646331"/>
          </a:xfrm>
          <a:prstGeom prst="rect">
            <a:avLst/>
          </a:prstGeom>
          <a:noFill/>
        </p:spPr>
        <p:txBody>
          <a:bodyPr wrap="square" rtlCol="0">
            <a:spAutoFit/>
          </a:bodyPr>
          <a:lstStyle/>
          <a:p>
            <a:r>
              <a:rPr lang="en-US" sz="1200" dirty="0" smtClean="0">
                <a:latin typeface="Times" charset="0"/>
                <a:ea typeface="Times" charset="0"/>
                <a:cs typeface="Times" charset="0"/>
              </a:rPr>
              <a:t>3. Delgado </a:t>
            </a:r>
            <a:r>
              <a:rPr lang="en-US" sz="1200" dirty="0">
                <a:latin typeface="Times" charset="0"/>
                <a:ea typeface="Times" charset="0"/>
                <a:cs typeface="Times" charset="0"/>
              </a:rPr>
              <a:t>V, </a:t>
            </a:r>
            <a:r>
              <a:rPr lang="en-US" sz="1200" dirty="0" err="1">
                <a:latin typeface="Times" charset="0"/>
                <a:ea typeface="Times" charset="0"/>
                <a:cs typeface="Times" charset="0"/>
              </a:rPr>
              <a:t>Ajmone</a:t>
            </a:r>
            <a:r>
              <a:rPr lang="en-US" sz="1200" dirty="0">
                <a:latin typeface="Times" charset="0"/>
                <a:ea typeface="Times" charset="0"/>
                <a:cs typeface="Times" charset="0"/>
              </a:rPr>
              <a:t> Marsan N, de </a:t>
            </a:r>
            <a:r>
              <a:rPr lang="en-US" sz="1200" dirty="0" err="1">
                <a:latin typeface="Times" charset="0"/>
                <a:ea typeface="Times" charset="0"/>
                <a:cs typeface="Times" charset="0"/>
              </a:rPr>
              <a:t>Waha</a:t>
            </a:r>
            <a:r>
              <a:rPr lang="en-US" sz="1200" dirty="0">
                <a:latin typeface="Times" charset="0"/>
                <a:ea typeface="Times" charset="0"/>
                <a:cs typeface="Times" charset="0"/>
              </a:rPr>
              <a:t> S, </a:t>
            </a:r>
            <a:r>
              <a:rPr lang="en-US" sz="1200" dirty="0" err="1">
                <a:latin typeface="Times" charset="0"/>
                <a:ea typeface="Times" charset="0"/>
                <a:cs typeface="Times" charset="0"/>
              </a:rPr>
              <a:t>Bonaros</a:t>
            </a:r>
            <a:r>
              <a:rPr lang="en-US" sz="1200" dirty="0">
                <a:latin typeface="Times" charset="0"/>
                <a:ea typeface="Times" charset="0"/>
                <a:cs typeface="Times" charset="0"/>
              </a:rPr>
              <a:t> N, </a:t>
            </a:r>
            <a:r>
              <a:rPr lang="en-US" sz="1200" dirty="0" err="1">
                <a:latin typeface="Times" charset="0"/>
                <a:ea typeface="Times" charset="0"/>
                <a:cs typeface="Times" charset="0"/>
              </a:rPr>
              <a:t>Brida</a:t>
            </a:r>
            <a:r>
              <a:rPr lang="en-US" sz="1200" dirty="0">
                <a:latin typeface="Times" charset="0"/>
                <a:ea typeface="Times" charset="0"/>
                <a:cs typeface="Times" charset="0"/>
              </a:rPr>
              <a:t> M, </a:t>
            </a:r>
            <a:r>
              <a:rPr lang="en-US" sz="1200" dirty="0" err="1">
                <a:latin typeface="Times" charset="0"/>
                <a:ea typeface="Times" charset="0"/>
                <a:cs typeface="Times" charset="0"/>
              </a:rPr>
              <a:t>Burri</a:t>
            </a:r>
            <a:r>
              <a:rPr lang="en-US" sz="1200" dirty="0">
                <a:latin typeface="Times" charset="0"/>
                <a:ea typeface="Times" charset="0"/>
                <a:cs typeface="Times" charset="0"/>
              </a:rPr>
              <a:t> H, Caselli S, </a:t>
            </a:r>
            <a:r>
              <a:rPr lang="en-US" sz="1200" dirty="0" err="1">
                <a:latin typeface="Times" charset="0"/>
                <a:ea typeface="Times" charset="0"/>
                <a:cs typeface="Times" charset="0"/>
              </a:rPr>
              <a:t>Doenst</a:t>
            </a:r>
            <a:r>
              <a:rPr lang="en-US" sz="1200" dirty="0">
                <a:latin typeface="Times" charset="0"/>
                <a:ea typeface="Times" charset="0"/>
                <a:cs typeface="Times" charset="0"/>
              </a:rPr>
              <a:t> T, </a:t>
            </a:r>
            <a:r>
              <a:rPr lang="en-US" sz="1200" dirty="0" err="1">
                <a:latin typeface="Times" charset="0"/>
                <a:ea typeface="Times" charset="0"/>
                <a:cs typeface="Times" charset="0"/>
              </a:rPr>
              <a:t>Ederhy</a:t>
            </a:r>
            <a:r>
              <a:rPr lang="en-US" sz="1200" dirty="0">
                <a:latin typeface="Times" charset="0"/>
                <a:ea typeface="Times" charset="0"/>
                <a:cs typeface="Times" charset="0"/>
              </a:rPr>
              <a:t> S, </a:t>
            </a:r>
            <a:r>
              <a:rPr lang="en-US" sz="1200" dirty="0" err="1">
                <a:latin typeface="Times" charset="0"/>
                <a:ea typeface="Times" charset="0"/>
                <a:cs typeface="Times" charset="0"/>
              </a:rPr>
              <a:t>Erba</a:t>
            </a:r>
            <a:r>
              <a:rPr lang="en-US" sz="1200" dirty="0">
                <a:latin typeface="Times" charset="0"/>
                <a:ea typeface="Times" charset="0"/>
                <a:cs typeface="Times" charset="0"/>
              </a:rPr>
              <a:t> PA, </a:t>
            </a:r>
            <a:r>
              <a:rPr lang="en-US" sz="1200" dirty="0" err="1">
                <a:latin typeface="Times" charset="0"/>
                <a:ea typeface="Times" charset="0"/>
                <a:cs typeface="Times" charset="0"/>
              </a:rPr>
              <a:t>Foldager</a:t>
            </a:r>
            <a:r>
              <a:rPr lang="en-US" sz="1200" dirty="0">
                <a:latin typeface="Times" charset="0"/>
                <a:ea typeface="Times" charset="0"/>
                <a:cs typeface="Times" charset="0"/>
              </a:rPr>
              <a:t> D, </a:t>
            </a:r>
            <a:r>
              <a:rPr lang="en-US" sz="1200" dirty="0" err="1">
                <a:latin typeface="Times" charset="0"/>
                <a:ea typeface="Times" charset="0"/>
                <a:cs typeface="Times" charset="0"/>
              </a:rPr>
              <a:t>Fosbøl</a:t>
            </a:r>
            <a:r>
              <a:rPr lang="en-US" sz="1200" dirty="0">
                <a:latin typeface="Times" charset="0"/>
                <a:ea typeface="Times" charset="0"/>
                <a:cs typeface="Times" charset="0"/>
              </a:rPr>
              <a:t> EL, </a:t>
            </a:r>
            <a:r>
              <a:rPr lang="en-US" sz="1200" dirty="0" err="1">
                <a:latin typeface="Times" charset="0"/>
                <a:ea typeface="Times" charset="0"/>
                <a:cs typeface="Times" charset="0"/>
              </a:rPr>
              <a:t>Kovac</a:t>
            </a:r>
            <a:r>
              <a:rPr lang="en-US" sz="1200" dirty="0">
                <a:latin typeface="Times" charset="0"/>
                <a:ea typeface="Times" charset="0"/>
                <a:cs typeface="Times" charset="0"/>
              </a:rPr>
              <a:t> J, </a:t>
            </a:r>
            <a:r>
              <a:rPr lang="en-US" sz="1200" dirty="0" err="1">
                <a:latin typeface="Times" charset="0"/>
                <a:ea typeface="Times" charset="0"/>
                <a:cs typeface="Times" charset="0"/>
              </a:rPr>
              <a:t>Mestres</a:t>
            </a:r>
            <a:r>
              <a:rPr lang="en-US" sz="1200" dirty="0">
                <a:latin typeface="Times" charset="0"/>
                <a:ea typeface="Times" charset="0"/>
                <a:cs typeface="Times" charset="0"/>
              </a:rPr>
              <a:t> CA, Miller OI, Miro JM, </a:t>
            </a:r>
            <a:r>
              <a:rPr lang="en-US" sz="1200" dirty="0" err="1">
                <a:latin typeface="Times" charset="0"/>
                <a:ea typeface="Times" charset="0"/>
                <a:cs typeface="Times" charset="0"/>
              </a:rPr>
              <a:t>Pazdernik</a:t>
            </a:r>
            <a:r>
              <a:rPr lang="en-US" sz="1200" dirty="0">
                <a:latin typeface="Times" charset="0"/>
                <a:ea typeface="Times" charset="0"/>
                <a:cs typeface="Times" charset="0"/>
              </a:rPr>
              <a:t> M, </a:t>
            </a:r>
            <a:r>
              <a:rPr lang="en-US" sz="1200" dirty="0" err="1">
                <a:latin typeface="Times" charset="0"/>
                <a:ea typeface="Times" charset="0"/>
                <a:cs typeface="Times" charset="0"/>
              </a:rPr>
              <a:t>Pizzi</a:t>
            </a:r>
            <a:r>
              <a:rPr lang="en-US" sz="1200" dirty="0">
                <a:latin typeface="Times" charset="0"/>
                <a:ea typeface="Times" charset="0"/>
                <a:cs typeface="Times" charset="0"/>
              </a:rPr>
              <a:t> MN, Quintana E, Rasmussen TB, </a:t>
            </a:r>
            <a:r>
              <a:rPr lang="en-US" sz="1200" dirty="0" err="1">
                <a:latin typeface="Times" charset="0"/>
                <a:ea typeface="Times" charset="0"/>
                <a:cs typeface="Times" charset="0"/>
              </a:rPr>
              <a:t>Ristić</a:t>
            </a:r>
            <a:r>
              <a:rPr lang="en-US" sz="1200" dirty="0">
                <a:latin typeface="Times" charset="0"/>
                <a:ea typeface="Times" charset="0"/>
                <a:cs typeface="Times" charset="0"/>
              </a:rPr>
              <a:t> AD, </a:t>
            </a:r>
            <a:r>
              <a:rPr lang="en-US" sz="1200" dirty="0" err="1">
                <a:latin typeface="Times" charset="0"/>
                <a:ea typeface="Times" charset="0"/>
                <a:cs typeface="Times" charset="0"/>
              </a:rPr>
              <a:t>Rodés-Cabau</a:t>
            </a:r>
            <a:r>
              <a:rPr lang="en-US" sz="1200" dirty="0">
                <a:latin typeface="Times" charset="0"/>
                <a:ea typeface="Times" charset="0"/>
                <a:cs typeface="Times" charset="0"/>
              </a:rPr>
              <a:t> J, </a:t>
            </a:r>
            <a:r>
              <a:rPr lang="en-US" sz="1200" dirty="0" err="1">
                <a:latin typeface="Times" charset="0"/>
                <a:ea typeface="Times" charset="0"/>
                <a:cs typeface="Times" charset="0"/>
              </a:rPr>
              <a:t>Sionis</a:t>
            </a:r>
            <a:r>
              <a:rPr lang="en-US" sz="1200" dirty="0">
                <a:latin typeface="Times" charset="0"/>
                <a:ea typeface="Times" charset="0"/>
                <a:cs typeface="Times" charset="0"/>
              </a:rPr>
              <a:t> A, </a:t>
            </a:r>
            <a:r>
              <a:rPr lang="en-US" sz="1200" dirty="0" err="1">
                <a:latin typeface="Times" charset="0"/>
                <a:ea typeface="Times" charset="0"/>
                <a:cs typeface="Times" charset="0"/>
              </a:rPr>
              <a:t>Zühlke</a:t>
            </a:r>
            <a:r>
              <a:rPr lang="en-US" sz="1200" dirty="0">
                <a:latin typeface="Times" charset="0"/>
                <a:ea typeface="Times" charset="0"/>
                <a:cs typeface="Times" charset="0"/>
              </a:rPr>
              <a:t> LJ, Borger MA; ESC Scientific Document Group. 2023 ESC Guidelines for the management of endocarditis. </a:t>
            </a:r>
            <a:r>
              <a:rPr lang="en-US" sz="1200" dirty="0" err="1">
                <a:latin typeface="Times" charset="0"/>
                <a:ea typeface="Times" charset="0"/>
                <a:cs typeface="Times" charset="0"/>
              </a:rPr>
              <a:t>Eur</a:t>
            </a:r>
            <a:r>
              <a:rPr lang="en-US" sz="1200" dirty="0">
                <a:latin typeface="Times" charset="0"/>
                <a:ea typeface="Times" charset="0"/>
                <a:cs typeface="Times" charset="0"/>
              </a:rPr>
              <a:t> Heart J. 2023 Oct 14;44(39):3948-4042. </a:t>
            </a:r>
          </a:p>
        </p:txBody>
      </p:sp>
    </p:spTree>
    <p:extLst>
      <p:ext uri="{BB962C8B-B14F-4D97-AF65-F5344CB8AC3E}">
        <p14:creationId xmlns:p14="http://schemas.microsoft.com/office/powerpoint/2010/main" val="4209193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61">
            <a:extLst>
              <a:ext uri="{FF2B5EF4-FFF2-40B4-BE49-F238E27FC236}">
                <a16:creationId xmlns="" xmlns:a16="http://schemas.microsoft.com/office/drawing/2014/main" id="{F11FCD2F-9750-B4DD-5ABC-CBB1404F3176}"/>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2084101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13422" y="667730"/>
            <a:ext cx="8491292" cy="4492099"/>
          </a:xfrm>
        </p:spPr>
        <p:txBody>
          <a:bodyPr>
            <a:normAutofit/>
          </a:bodyPr>
          <a:lstStyle/>
          <a:p>
            <a:pPr marL="0" indent="0">
              <a:buNone/>
            </a:pPr>
            <a:r>
              <a:rPr lang="en-US" sz="3200" b="1" dirty="0">
                <a:latin typeface="Times" charset="0"/>
                <a:ea typeface="Times" charset="0"/>
                <a:cs typeface="Times" charset="0"/>
              </a:rPr>
              <a:t>Infective Endocarditis </a:t>
            </a:r>
            <a:endParaRPr lang="en-US" sz="3200" b="1" dirty="0" smtClean="0">
              <a:latin typeface="Times" charset="0"/>
              <a:ea typeface="Times" charset="0"/>
              <a:cs typeface="Times" charset="0"/>
            </a:endParaRPr>
          </a:p>
          <a:p>
            <a:pPr marL="0" indent="0">
              <a:buNone/>
            </a:pPr>
            <a:endParaRPr lang="en-US" sz="2400" dirty="0">
              <a:latin typeface="Times" charset="0"/>
              <a:ea typeface="Times" charset="0"/>
              <a:cs typeface="Times" charset="0"/>
            </a:endParaRPr>
          </a:p>
          <a:p>
            <a:pPr marL="0" indent="0">
              <a:buNone/>
            </a:pPr>
            <a:endParaRPr lang="en-US" sz="2400" dirty="0">
              <a:latin typeface="Times" charset="0"/>
              <a:ea typeface="Times" charset="0"/>
              <a:cs typeface="Times" charset="0"/>
            </a:endParaRPr>
          </a:p>
          <a:p>
            <a:pPr marL="0" indent="0">
              <a:buNone/>
            </a:pPr>
            <a:r>
              <a:rPr lang="en-US" sz="2400" dirty="0">
                <a:latin typeface="Times" charset="0"/>
                <a:ea typeface="Times" charset="0"/>
                <a:cs typeface="Times" charset="0"/>
              </a:rPr>
              <a:t>• </a:t>
            </a:r>
            <a:r>
              <a:rPr lang="en-US" sz="2400" dirty="0" smtClean="0">
                <a:latin typeface="Times" charset="0"/>
                <a:ea typeface="Times" charset="0"/>
                <a:cs typeface="Times" charset="0"/>
              </a:rPr>
              <a:t>Definitions</a:t>
            </a:r>
            <a:endParaRPr lang="en-US" sz="2400" dirty="0">
              <a:latin typeface="Times" charset="0"/>
              <a:ea typeface="Times" charset="0"/>
              <a:cs typeface="Times" charset="0"/>
            </a:endParaRPr>
          </a:p>
          <a:p>
            <a:pPr marL="0" indent="0">
              <a:buNone/>
            </a:pPr>
            <a:r>
              <a:rPr lang="en-US" sz="2400" dirty="0" smtClean="0">
                <a:latin typeface="Times" charset="0"/>
                <a:ea typeface="Times" charset="0"/>
                <a:cs typeface="Times" charset="0"/>
              </a:rPr>
              <a:t>• Epidemiology</a:t>
            </a:r>
            <a:r>
              <a:rPr lang="en-US" sz="2400" dirty="0">
                <a:latin typeface="Times" charset="0"/>
                <a:ea typeface="Times" charset="0"/>
                <a:cs typeface="Times" charset="0"/>
              </a:rPr>
              <a:t/>
            </a:r>
            <a:br>
              <a:rPr lang="en-US" sz="2400" dirty="0">
                <a:latin typeface="Times" charset="0"/>
                <a:ea typeface="Times" charset="0"/>
                <a:cs typeface="Times" charset="0"/>
              </a:rPr>
            </a:br>
            <a:r>
              <a:rPr lang="en-US" sz="2400" dirty="0">
                <a:latin typeface="Times" charset="0"/>
                <a:ea typeface="Times" charset="0"/>
                <a:cs typeface="Times" charset="0"/>
              </a:rPr>
              <a:t>• Pathogenesis</a:t>
            </a:r>
            <a:br>
              <a:rPr lang="en-US" sz="2400" dirty="0">
                <a:latin typeface="Times" charset="0"/>
                <a:ea typeface="Times" charset="0"/>
                <a:cs typeface="Times" charset="0"/>
              </a:rPr>
            </a:br>
            <a:r>
              <a:rPr lang="en-US" sz="2400" dirty="0">
                <a:latin typeface="Times" charset="0"/>
                <a:ea typeface="Times" charset="0"/>
                <a:cs typeface="Times" charset="0"/>
              </a:rPr>
              <a:t>• Clinical Presentation and </a:t>
            </a:r>
            <a:r>
              <a:rPr lang="en-US" sz="2400" dirty="0" smtClean="0">
                <a:latin typeface="Times" charset="0"/>
                <a:ea typeface="Times" charset="0"/>
                <a:cs typeface="Times" charset="0"/>
              </a:rPr>
              <a:t>Diagnosis </a:t>
            </a:r>
          </a:p>
          <a:p>
            <a:pPr marL="0" indent="0">
              <a:buNone/>
            </a:pPr>
            <a:r>
              <a:rPr lang="en-US" sz="2400" dirty="0" smtClean="0">
                <a:latin typeface="Times" charset="0"/>
                <a:ea typeface="Times" charset="0"/>
                <a:cs typeface="Times" charset="0"/>
              </a:rPr>
              <a:t>• Therapy</a:t>
            </a:r>
            <a:br>
              <a:rPr lang="en-US" sz="2400" dirty="0" smtClean="0">
                <a:latin typeface="Times" charset="0"/>
                <a:ea typeface="Times" charset="0"/>
                <a:cs typeface="Times" charset="0"/>
              </a:rPr>
            </a:br>
            <a:r>
              <a:rPr lang="en-US" sz="2400" dirty="0" smtClean="0">
                <a:latin typeface="Times" charset="0"/>
                <a:ea typeface="Times" charset="0"/>
                <a:cs typeface="Times" charset="0"/>
              </a:rPr>
              <a:t>• Prevention </a:t>
            </a:r>
          </a:p>
          <a:p>
            <a:pPr marL="0" indent="0">
              <a:buNone/>
            </a:pPr>
            <a:endParaRPr lang="en-US" sz="2400" dirty="0">
              <a:latin typeface="Times" charset="0"/>
              <a:ea typeface="Times" charset="0"/>
              <a:cs typeface="Times" charset="0"/>
            </a:endParaRPr>
          </a:p>
        </p:txBody>
      </p:sp>
    </p:spTree>
    <p:extLst>
      <p:ext uri="{BB962C8B-B14F-4D97-AF65-F5344CB8AC3E}">
        <p14:creationId xmlns:p14="http://schemas.microsoft.com/office/powerpoint/2010/main" val="10627763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51">
            <a:extLst>
              <a:ext uri="{FF2B5EF4-FFF2-40B4-BE49-F238E27FC236}">
                <a16:creationId xmlns="" xmlns:a16="http://schemas.microsoft.com/office/drawing/2014/main" id="{2EE87CD5-C255-82E4-14AA-DF5FD1701E8D}"/>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585587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52">
            <a:extLst>
              <a:ext uri="{FF2B5EF4-FFF2-40B4-BE49-F238E27FC236}">
                <a16:creationId xmlns="" xmlns:a16="http://schemas.microsoft.com/office/drawing/2014/main" id="{36E632CB-9FF7-47BA-98F6-4E42C1780843}"/>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6490647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54">
            <a:extLst>
              <a:ext uri="{FF2B5EF4-FFF2-40B4-BE49-F238E27FC236}">
                <a16:creationId xmlns="" xmlns:a16="http://schemas.microsoft.com/office/drawing/2014/main" id="{56638D17-B7C8-123C-6CC5-E6C200F658B2}"/>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051879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55">
            <a:extLst>
              <a:ext uri="{FF2B5EF4-FFF2-40B4-BE49-F238E27FC236}">
                <a16:creationId xmlns="" xmlns:a16="http://schemas.microsoft.com/office/drawing/2014/main" id="{B3A7311C-6C66-F39C-94C9-7B7E434AA450}"/>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5149013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56">
            <a:extLst>
              <a:ext uri="{FF2B5EF4-FFF2-40B4-BE49-F238E27FC236}">
                <a16:creationId xmlns="" xmlns:a16="http://schemas.microsoft.com/office/drawing/2014/main" id="{883A1F7D-9B23-2F06-565B-CFAF2FD713C5}"/>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7361656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57">
            <a:extLst>
              <a:ext uri="{FF2B5EF4-FFF2-40B4-BE49-F238E27FC236}">
                <a16:creationId xmlns="" xmlns:a16="http://schemas.microsoft.com/office/drawing/2014/main" id="{D76D59C3-2FEA-C2B0-62D6-1BED6FB2DAE0}"/>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875196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58">
            <a:extLst>
              <a:ext uri="{FF2B5EF4-FFF2-40B4-BE49-F238E27FC236}">
                <a16:creationId xmlns="" xmlns:a16="http://schemas.microsoft.com/office/drawing/2014/main" id="{D1CFD54D-9479-7813-374A-146012448380}"/>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21020809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59">
            <a:extLst>
              <a:ext uri="{FF2B5EF4-FFF2-40B4-BE49-F238E27FC236}">
                <a16:creationId xmlns="" xmlns:a16="http://schemas.microsoft.com/office/drawing/2014/main" id="{A04AF959-C050-6E25-154D-E99CB04744AB}"/>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4208145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60">
            <a:extLst>
              <a:ext uri="{FF2B5EF4-FFF2-40B4-BE49-F238E27FC236}">
                <a16:creationId xmlns="" xmlns:a16="http://schemas.microsoft.com/office/drawing/2014/main" id="{E0C2F22D-B480-416A-EF12-235FC23E68CF}"/>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7595548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62">
            <a:extLst>
              <a:ext uri="{FF2B5EF4-FFF2-40B4-BE49-F238E27FC236}">
                <a16:creationId xmlns="" xmlns:a16="http://schemas.microsoft.com/office/drawing/2014/main" id="{04E6EB67-CDA7-4685-8CB5-19FA54325570}"/>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766265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31136" y="278892"/>
            <a:ext cx="7729728" cy="1188720"/>
          </a:xfrm>
        </p:spPr>
        <p:txBody>
          <a:bodyPr/>
          <a:lstStyle/>
          <a:p>
            <a:r>
              <a:rPr lang="en-US" dirty="0" smtClean="0"/>
              <a:t>Definition</a:t>
            </a:r>
            <a:endParaRPr lang="en-US" dirty="0"/>
          </a:p>
        </p:txBody>
      </p:sp>
      <p:sp>
        <p:nvSpPr>
          <p:cNvPr id="3" name="Content Placeholder 2"/>
          <p:cNvSpPr>
            <a:spLocks noGrp="1"/>
          </p:cNvSpPr>
          <p:nvPr>
            <p:ph idx="1"/>
          </p:nvPr>
        </p:nvSpPr>
        <p:spPr/>
        <p:txBody>
          <a:bodyPr>
            <a:normAutofit/>
          </a:bodyPr>
          <a:lstStyle/>
          <a:p>
            <a:r>
              <a:rPr lang="en-US" dirty="0"/>
              <a:t>Infectious endocarditis is the inflammation of the endocardium, the inner lining of the heart, as well as the valves that separate each of the four chambers within the heart. </a:t>
            </a:r>
            <a:endParaRPr lang="en-US" dirty="0" smtClean="0"/>
          </a:p>
          <a:p>
            <a:endParaRPr lang="en-US" dirty="0"/>
          </a:p>
          <a:p>
            <a:r>
              <a:rPr lang="en-US" dirty="0" smtClean="0"/>
              <a:t>It </a:t>
            </a:r>
            <a:r>
              <a:rPr lang="en-US" dirty="0"/>
              <a:t>is primarily a disease caused by bacteria and has a wide array of manifestations and sequelae. Without early identification and treatment, a myriad of </a:t>
            </a:r>
            <a:r>
              <a:rPr lang="en-US" dirty="0" err="1"/>
              <a:t>intracardiac</a:t>
            </a:r>
            <a:r>
              <a:rPr lang="en-US" dirty="0"/>
              <a:t> and far-reaching </a:t>
            </a:r>
            <a:r>
              <a:rPr lang="en-US" dirty="0" err="1"/>
              <a:t>extracardiac</a:t>
            </a:r>
            <a:r>
              <a:rPr lang="en-US" dirty="0"/>
              <a:t> complications can develop. </a:t>
            </a:r>
          </a:p>
        </p:txBody>
      </p:sp>
    </p:spTree>
    <p:extLst>
      <p:ext uri="{BB962C8B-B14F-4D97-AF65-F5344CB8AC3E}">
        <p14:creationId xmlns:p14="http://schemas.microsoft.com/office/powerpoint/2010/main" val="12380263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63">
            <a:extLst>
              <a:ext uri="{FF2B5EF4-FFF2-40B4-BE49-F238E27FC236}">
                <a16:creationId xmlns="" xmlns:a16="http://schemas.microsoft.com/office/drawing/2014/main" id="{4BEF7D8B-68DA-E94B-8A9D-B46D1AC23135}"/>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7405635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64">
            <a:extLst>
              <a:ext uri="{FF2B5EF4-FFF2-40B4-BE49-F238E27FC236}">
                <a16:creationId xmlns="" xmlns:a16="http://schemas.microsoft.com/office/drawing/2014/main" id="{3EB056A0-D514-D13A-0E9E-F1BFA15D2BE1}"/>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9833462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65">
            <a:extLst>
              <a:ext uri="{FF2B5EF4-FFF2-40B4-BE49-F238E27FC236}">
                <a16:creationId xmlns="" xmlns:a16="http://schemas.microsoft.com/office/drawing/2014/main" id="{3BFC0499-CCBE-5819-CF23-02800E08D64F}"/>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2582177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66">
            <a:extLst>
              <a:ext uri="{FF2B5EF4-FFF2-40B4-BE49-F238E27FC236}">
                <a16:creationId xmlns="" xmlns:a16="http://schemas.microsoft.com/office/drawing/2014/main" id="{99CA7662-42EC-CD8E-82F7-E41611884980}"/>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9480682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67">
            <a:extLst>
              <a:ext uri="{FF2B5EF4-FFF2-40B4-BE49-F238E27FC236}">
                <a16:creationId xmlns="" xmlns:a16="http://schemas.microsoft.com/office/drawing/2014/main" id="{C084D262-9406-0285-1474-5E079A554265}"/>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6469417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68">
            <a:extLst>
              <a:ext uri="{FF2B5EF4-FFF2-40B4-BE49-F238E27FC236}">
                <a16:creationId xmlns="" xmlns:a16="http://schemas.microsoft.com/office/drawing/2014/main" id="{DECC098D-AA48-828F-E891-BAB7232C31E4}"/>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4411110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69">
            <a:extLst>
              <a:ext uri="{FF2B5EF4-FFF2-40B4-BE49-F238E27FC236}">
                <a16:creationId xmlns="" xmlns:a16="http://schemas.microsoft.com/office/drawing/2014/main" id="{75375253-7D6F-41A8-82BF-C567DD9291D4}"/>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6395653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88">
            <a:extLst>
              <a:ext uri="{FF2B5EF4-FFF2-40B4-BE49-F238E27FC236}">
                <a16:creationId xmlns="" xmlns:a16="http://schemas.microsoft.com/office/drawing/2014/main" id="{B9BDE7F8-F075-A95A-0D90-4DC6A52697D1}"/>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9225471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89">
            <a:extLst>
              <a:ext uri="{FF2B5EF4-FFF2-40B4-BE49-F238E27FC236}">
                <a16:creationId xmlns="" xmlns:a16="http://schemas.microsoft.com/office/drawing/2014/main" id="{07ABD7CA-DEDB-433A-2D17-1D5F2BC7F7BB}"/>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2105434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90">
            <a:extLst>
              <a:ext uri="{FF2B5EF4-FFF2-40B4-BE49-F238E27FC236}">
                <a16:creationId xmlns="" xmlns:a16="http://schemas.microsoft.com/office/drawing/2014/main" id="{079F3E87-0D0A-791B-9169-2CC0FD57B203}"/>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3445160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22279" y="1059616"/>
            <a:ext cx="8730778" cy="4067555"/>
          </a:xfrm>
        </p:spPr>
        <p:txBody>
          <a:bodyPr>
            <a:normAutofit fontScale="92500"/>
          </a:bodyPr>
          <a:lstStyle/>
          <a:p>
            <a:r>
              <a:rPr lang="en-US" sz="2400" dirty="0">
                <a:latin typeface="Times" charset="0"/>
                <a:ea typeface="Times" charset="0"/>
                <a:cs typeface="Times" charset="0"/>
              </a:rPr>
              <a:t>A microbial infection of a cardiac valve or the endocardium caused by bacteria, fungi, or chlamydia </a:t>
            </a:r>
          </a:p>
          <a:p>
            <a:r>
              <a:rPr lang="en-US" sz="2400" dirty="0">
                <a:latin typeface="Times" charset="0"/>
                <a:ea typeface="Times" charset="0"/>
                <a:cs typeface="Times" charset="0"/>
              </a:rPr>
              <a:t>Often categorized as acute or subacute based on the rapidity of the clinical course </a:t>
            </a:r>
          </a:p>
          <a:p>
            <a:r>
              <a:rPr lang="en-US" sz="2400" dirty="0">
                <a:latin typeface="Times" charset="0"/>
                <a:ea typeface="Times" charset="0"/>
                <a:cs typeface="Times" charset="0"/>
              </a:rPr>
              <a:t>– Alternatively described by type of risk factor </a:t>
            </a:r>
            <a:r>
              <a:rPr lang="en-US" sz="2400" i="1" dirty="0">
                <a:latin typeface="Times" charset="0"/>
                <a:ea typeface="Times" charset="0"/>
                <a:cs typeface="Times" charset="0"/>
              </a:rPr>
              <a:t>e.g., </a:t>
            </a:r>
            <a:r>
              <a:rPr lang="en-US" sz="2400" dirty="0">
                <a:latin typeface="Times" charset="0"/>
                <a:ea typeface="Times" charset="0"/>
                <a:cs typeface="Times" charset="0"/>
              </a:rPr>
              <a:t>nosocomial, prosthetic valve, intravenous drug use - associated </a:t>
            </a:r>
          </a:p>
          <a:p>
            <a:r>
              <a:rPr lang="en-US" sz="2400" dirty="0">
                <a:latin typeface="Times" charset="0"/>
                <a:ea typeface="Times" charset="0"/>
                <a:cs typeface="Times" charset="0"/>
              </a:rPr>
              <a:t>• Pathological findings include the presence of friable </a:t>
            </a:r>
            <a:r>
              <a:rPr lang="en-US" sz="2400" dirty="0" err="1">
                <a:latin typeface="Times" charset="0"/>
                <a:ea typeface="Times" charset="0"/>
                <a:cs typeface="Times" charset="0"/>
              </a:rPr>
              <a:t>valvular</a:t>
            </a:r>
            <a:r>
              <a:rPr lang="en-US" sz="2400" dirty="0">
                <a:latin typeface="Times" charset="0"/>
                <a:ea typeface="Times" charset="0"/>
                <a:cs typeface="Times" charset="0"/>
              </a:rPr>
              <a:t> </a:t>
            </a:r>
            <a:r>
              <a:rPr lang="en-US" sz="2400" dirty="0" err="1">
                <a:latin typeface="Times" charset="0"/>
                <a:ea typeface="Times" charset="0"/>
                <a:cs typeface="Times" charset="0"/>
              </a:rPr>
              <a:t>vegetations</a:t>
            </a:r>
            <a:r>
              <a:rPr lang="en-US" sz="2400" dirty="0">
                <a:latin typeface="Times" charset="0"/>
                <a:ea typeface="Times" charset="0"/>
                <a:cs typeface="Times" charset="0"/>
              </a:rPr>
              <a:t> containing bacteria, fibrin and inflammatory cells. There is often </a:t>
            </a:r>
            <a:r>
              <a:rPr lang="en-US" sz="2400" dirty="0" err="1">
                <a:latin typeface="Times" charset="0"/>
                <a:ea typeface="Times" charset="0"/>
                <a:cs typeface="Times" charset="0"/>
              </a:rPr>
              <a:t>valvular</a:t>
            </a:r>
            <a:r>
              <a:rPr lang="en-US" sz="2400" dirty="0">
                <a:latin typeface="Times" charset="0"/>
                <a:ea typeface="Times" charset="0"/>
                <a:cs typeface="Times" charset="0"/>
              </a:rPr>
              <a:t> destruction with extension to adjacent structures. </a:t>
            </a:r>
          </a:p>
          <a:p>
            <a:r>
              <a:rPr lang="en-US" sz="2400" dirty="0">
                <a:latin typeface="Times" charset="0"/>
                <a:ea typeface="Times" charset="0"/>
                <a:cs typeface="Times" charset="0"/>
              </a:rPr>
              <a:t>– Embolic lesions may demonstrate similar findings </a:t>
            </a:r>
          </a:p>
          <a:p>
            <a:endParaRPr lang="en-US" dirty="0"/>
          </a:p>
        </p:txBody>
      </p:sp>
    </p:spTree>
    <p:extLst>
      <p:ext uri="{BB962C8B-B14F-4D97-AF65-F5344CB8AC3E}">
        <p14:creationId xmlns:p14="http://schemas.microsoft.com/office/powerpoint/2010/main" val="5661006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91">
            <a:extLst>
              <a:ext uri="{FF2B5EF4-FFF2-40B4-BE49-F238E27FC236}">
                <a16:creationId xmlns="" xmlns:a16="http://schemas.microsoft.com/office/drawing/2014/main" id="{E7E3B4AE-6F56-9D74-9929-2FBC866B3C3B}"/>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6647517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93">
            <a:extLst>
              <a:ext uri="{FF2B5EF4-FFF2-40B4-BE49-F238E27FC236}">
                <a16:creationId xmlns="" xmlns:a16="http://schemas.microsoft.com/office/drawing/2014/main" id="{D9C7979B-6955-7CA5-6302-2FFB2C586E21}"/>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5123797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94">
            <a:extLst>
              <a:ext uri="{FF2B5EF4-FFF2-40B4-BE49-F238E27FC236}">
                <a16:creationId xmlns="" xmlns:a16="http://schemas.microsoft.com/office/drawing/2014/main" id="{F79E5783-61E0-B650-4E46-82F7F9975781}"/>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571514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95">
            <a:extLst>
              <a:ext uri="{FF2B5EF4-FFF2-40B4-BE49-F238E27FC236}">
                <a16:creationId xmlns="" xmlns:a16="http://schemas.microsoft.com/office/drawing/2014/main" id="{5BCFD5F4-9F51-225A-5499-C3233CEF5D75}"/>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9866650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96">
            <a:extLst>
              <a:ext uri="{FF2B5EF4-FFF2-40B4-BE49-F238E27FC236}">
                <a16:creationId xmlns="" xmlns:a16="http://schemas.microsoft.com/office/drawing/2014/main" id="{1E70DB3C-0638-C01E-BC8C-7E225D18134E}"/>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8035837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97">
            <a:extLst>
              <a:ext uri="{FF2B5EF4-FFF2-40B4-BE49-F238E27FC236}">
                <a16:creationId xmlns="" xmlns:a16="http://schemas.microsoft.com/office/drawing/2014/main" id="{71DD5BB0-F655-555E-FECC-F8EB51FD232C}"/>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3069932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108">
            <a:extLst>
              <a:ext uri="{FF2B5EF4-FFF2-40B4-BE49-F238E27FC236}">
                <a16:creationId xmlns="" xmlns:a16="http://schemas.microsoft.com/office/drawing/2014/main" id="{C040994C-12BF-303B-4815-AFD436E3B9D1}"/>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6704206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109">
            <a:extLst>
              <a:ext uri="{FF2B5EF4-FFF2-40B4-BE49-F238E27FC236}">
                <a16:creationId xmlns="" xmlns:a16="http://schemas.microsoft.com/office/drawing/2014/main" id="{9014F4D2-3A07-36ED-E42B-1378F819D0B2}"/>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7067355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110">
            <a:extLst>
              <a:ext uri="{FF2B5EF4-FFF2-40B4-BE49-F238E27FC236}">
                <a16:creationId xmlns="" xmlns:a16="http://schemas.microsoft.com/office/drawing/2014/main" id="{5DEB9ED2-744D-C8E0-94EA-6489A663C95A}"/>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3725725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40">
            <a:extLst>
              <a:ext uri="{FF2B5EF4-FFF2-40B4-BE49-F238E27FC236}">
                <a16:creationId xmlns="" xmlns:a16="http://schemas.microsoft.com/office/drawing/2014/main" id="{A7B60F77-A718-5919-D22B-76E02761ED70}"/>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452887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95128" y="152401"/>
            <a:ext cx="8010872" cy="6011464"/>
          </a:xfrm>
        </p:spPr>
      </p:pic>
    </p:spTree>
    <p:extLst>
      <p:ext uri="{BB962C8B-B14F-4D97-AF65-F5344CB8AC3E}">
        <p14:creationId xmlns:p14="http://schemas.microsoft.com/office/powerpoint/2010/main" val="158874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36">
            <a:extLst>
              <a:ext uri="{FF2B5EF4-FFF2-40B4-BE49-F238E27FC236}">
                <a16:creationId xmlns="" xmlns:a16="http://schemas.microsoft.com/office/drawing/2014/main" id="{0D80ABEC-A7DB-E6B2-8FAA-A0450453109A}"/>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6683442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37">
            <a:extLst>
              <a:ext uri="{FF2B5EF4-FFF2-40B4-BE49-F238E27FC236}">
                <a16:creationId xmlns="" xmlns:a16="http://schemas.microsoft.com/office/drawing/2014/main" id="{9882A99B-606B-4FFD-A4E6-3B50546B63F9}"/>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680661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38">
            <a:extLst>
              <a:ext uri="{FF2B5EF4-FFF2-40B4-BE49-F238E27FC236}">
                <a16:creationId xmlns="" xmlns:a16="http://schemas.microsoft.com/office/drawing/2014/main" id="{32CC3AEF-CF07-DAA6-0622-A75E033AE4D3}"/>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74710657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43">
            <a:extLst>
              <a:ext uri="{FF2B5EF4-FFF2-40B4-BE49-F238E27FC236}">
                <a16:creationId xmlns="" xmlns:a16="http://schemas.microsoft.com/office/drawing/2014/main" id="{BC71D633-7C67-E1DD-F509-BDC2BDED594F}"/>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5984622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44">
            <a:extLst>
              <a:ext uri="{FF2B5EF4-FFF2-40B4-BE49-F238E27FC236}">
                <a16:creationId xmlns="" xmlns:a16="http://schemas.microsoft.com/office/drawing/2014/main" id="{3E96B149-95CC-7CF7-43C8-9B175C77FBCA}"/>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68933534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45">
            <a:extLst>
              <a:ext uri="{FF2B5EF4-FFF2-40B4-BE49-F238E27FC236}">
                <a16:creationId xmlns="" xmlns:a16="http://schemas.microsoft.com/office/drawing/2014/main" id="{C38E0024-8D64-BD3A-FE0B-4A90CCDE8022}"/>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7777623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ide46">
            <a:extLst>
              <a:ext uri="{FF2B5EF4-FFF2-40B4-BE49-F238E27FC236}">
                <a16:creationId xmlns="" xmlns:a16="http://schemas.microsoft.com/office/drawing/2014/main" id="{961F2789-2D2A-7F1E-37D9-E1AF3BE2D12D}"/>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extLst>
      <p:ext uri="{BB962C8B-B14F-4D97-AF65-F5344CB8AC3E}">
        <p14:creationId xmlns:p14="http://schemas.microsoft.com/office/powerpoint/2010/main" val="1195798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91748" y="332657"/>
            <a:ext cx="8991600" cy="1645920"/>
          </a:xfrm>
        </p:spPr>
        <p:txBody>
          <a:bodyPr/>
          <a:lstStyle/>
          <a:p>
            <a:r>
              <a:rPr lang="en-US" smtClean="0"/>
              <a:t>Rheumatic fever</a:t>
            </a:r>
            <a:endParaRPr lang="en-US"/>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03073358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7653" y="697830"/>
            <a:ext cx="10310190" cy="4401205"/>
          </a:xfrm>
          <a:prstGeom prst="rect">
            <a:avLst/>
          </a:prstGeom>
        </p:spPr>
        <p:txBody>
          <a:bodyPr wrap="square">
            <a:spAutoFit/>
          </a:bodyPr>
          <a:lstStyle/>
          <a:p>
            <a:pPr fontAlgn="base"/>
            <a:r>
              <a:rPr lang="en-US" sz="2800" b="1" dirty="0">
                <a:solidFill>
                  <a:srgbClr val="000000"/>
                </a:solidFill>
                <a:latin typeface="Times" charset="0"/>
                <a:ea typeface="Times" charset="0"/>
                <a:cs typeface="Times" charset="0"/>
              </a:rPr>
              <a:t>Rheumatic fever only occurs as a result of an untreated group A beta-hemolytic streptococcus pharyngeal infection</a:t>
            </a:r>
            <a:r>
              <a:rPr lang="en-US" sz="2800" b="1" dirty="0" smtClean="0">
                <a:solidFill>
                  <a:srgbClr val="000000"/>
                </a:solidFill>
                <a:latin typeface="Times" charset="0"/>
                <a:ea typeface="Times" charset="0"/>
                <a:cs typeface="Times" charset="0"/>
              </a:rPr>
              <a:t>.</a:t>
            </a:r>
          </a:p>
          <a:p>
            <a:pPr fontAlgn="base"/>
            <a:endParaRPr lang="en-US" sz="2800" dirty="0">
              <a:solidFill>
                <a:srgbClr val="000000"/>
              </a:solidFill>
              <a:latin typeface="Times" charset="0"/>
              <a:ea typeface="Times" charset="0"/>
              <a:cs typeface="Times" charset="0"/>
            </a:endParaRPr>
          </a:p>
          <a:p>
            <a:pPr fontAlgn="base"/>
            <a:r>
              <a:rPr lang="en-US" sz="2800" dirty="0">
                <a:solidFill>
                  <a:srgbClr val="000000"/>
                </a:solidFill>
                <a:latin typeface="Times" charset="0"/>
                <a:ea typeface="Times" charset="0"/>
                <a:cs typeface="Times" charset="0"/>
              </a:rPr>
              <a:t>Rheumatic fever can affect the heart, joints, central nervous system, and skin. </a:t>
            </a:r>
            <a:endParaRPr lang="en-US" sz="2800" dirty="0" smtClean="0">
              <a:solidFill>
                <a:srgbClr val="000000"/>
              </a:solidFill>
              <a:latin typeface="Times" charset="0"/>
              <a:ea typeface="Times" charset="0"/>
              <a:cs typeface="Times" charset="0"/>
            </a:endParaRPr>
          </a:p>
          <a:p>
            <a:pPr fontAlgn="base"/>
            <a:endParaRPr lang="en-US" sz="2800" dirty="0">
              <a:solidFill>
                <a:srgbClr val="000000"/>
              </a:solidFill>
              <a:latin typeface="Times" charset="0"/>
              <a:ea typeface="Times" charset="0"/>
              <a:cs typeface="Times" charset="0"/>
            </a:endParaRPr>
          </a:p>
          <a:p>
            <a:pPr fontAlgn="base"/>
            <a:r>
              <a:rPr lang="en-US" sz="2800" dirty="0" smtClean="0">
                <a:solidFill>
                  <a:srgbClr val="000000"/>
                </a:solidFill>
                <a:latin typeface="Times" charset="0"/>
                <a:ea typeface="Times" charset="0"/>
                <a:cs typeface="Times" charset="0"/>
              </a:rPr>
              <a:t>Symptoms </a:t>
            </a:r>
            <a:r>
              <a:rPr lang="en-US" sz="2800" dirty="0">
                <a:solidFill>
                  <a:srgbClr val="000000"/>
                </a:solidFill>
                <a:latin typeface="Times" charset="0"/>
                <a:ea typeface="Times" charset="0"/>
                <a:cs typeface="Times" charset="0"/>
              </a:rPr>
              <a:t>result from an abnormal immune response to the M proteins on the </a:t>
            </a:r>
            <a:r>
              <a:rPr lang="en-US" sz="2800" dirty="0" err="1">
                <a:solidFill>
                  <a:srgbClr val="000000"/>
                </a:solidFill>
                <a:latin typeface="Times" charset="0"/>
                <a:ea typeface="Times" charset="0"/>
                <a:cs typeface="Times" charset="0"/>
              </a:rPr>
              <a:t>microorgamisms</a:t>
            </a:r>
            <a:r>
              <a:rPr lang="en-US" sz="2800" dirty="0">
                <a:solidFill>
                  <a:srgbClr val="000000"/>
                </a:solidFill>
                <a:latin typeface="Times" charset="0"/>
                <a:ea typeface="Times" charset="0"/>
                <a:cs typeface="Times" charset="0"/>
              </a:rPr>
              <a:t> that cross-react with normal body tissues. Antibodies react with streptococci bacterial wall antigen, laminin, cardiac myosin, and neuronal cells.</a:t>
            </a:r>
          </a:p>
        </p:txBody>
      </p:sp>
    </p:spTree>
    <p:extLst>
      <p:ext uri="{BB962C8B-B14F-4D97-AF65-F5344CB8AC3E}">
        <p14:creationId xmlns:p14="http://schemas.microsoft.com/office/powerpoint/2010/main" val="61349038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3695" y="0"/>
            <a:ext cx="3888785" cy="6858000"/>
          </a:xfrm>
          <a:prstGeom prst="rect">
            <a:avLst/>
          </a:prstGeom>
        </p:spPr>
      </p:pic>
    </p:spTree>
    <p:extLst>
      <p:ext uri="{BB962C8B-B14F-4D97-AF65-F5344CB8AC3E}">
        <p14:creationId xmlns:p14="http://schemas.microsoft.com/office/powerpoint/2010/main" val="3852954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4975" y="749588"/>
            <a:ext cx="7729728" cy="1188720"/>
          </a:xfrm>
        </p:spPr>
        <p:txBody>
          <a:bodyPr/>
          <a:lstStyle/>
          <a:p>
            <a:r>
              <a:rPr lang="en-US" smtClean="0"/>
              <a:t>IE</a:t>
            </a:r>
            <a:endParaRPr lang="en-US"/>
          </a:p>
        </p:txBody>
      </p:sp>
      <p:sp>
        <p:nvSpPr>
          <p:cNvPr id="3" name="Content Placeholder 2"/>
          <p:cNvSpPr>
            <a:spLocks noGrp="1"/>
          </p:cNvSpPr>
          <p:nvPr>
            <p:ph idx="1"/>
          </p:nvPr>
        </p:nvSpPr>
        <p:spPr>
          <a:xfrm>
            <a:off x="1926336" y="2199462"/>
            <a:ext cx="7729728" cy="3101983"/>
          </a:xfrm>
        </p:spPr>
        <p:txBody>
          <a:bodyPr/>
          <a:lstStyle/>
          <a:p>
            <a:r>
              <a:rPr lang="en-US" dirty="0">
                <a:latin typeface="Times" charset="0"/>
                <a:ea typeface="Times" charset="0"/>
                <a:cs typeface="Times" charset="0"/>
              </a:rPr>
              <a:t>Infective endocarditis (IE) is a major public health challenge</a:t>
            </a:r>
            <a:r>
              <a:rPr lang="en-US" dirty="0" smtClean="0">
                <a:latin typeface="Times" charset="0"/>
                <a:ea typeface="Times" charset="0"/>
                <a:cs typeface="Times" charset="0"/>
              </a:rPr>
              <a:t>.</a:t>
            </a:r>
            <a:r>
              <a:rPr lang="en-US" dirty="0">
                <a:latin typeface="Times" charset="0"/>
                <a:ea typeface="Times" charset="0"/>
                <a:cs typeface="Times" charset="0"/>
              </a:rPr>
              <a:t> In 2019, the estimated incidence of IE was 13.8 cases per 100 000 subjects per year, and IE accounted for 66 300 deaths </a:t>
            </a:r>
            <a:r>
              <a:rPr lang="en-US" dirty="0" smtClean="0">
                <a:latin typeface="Times" charset="0"/>
                <a:ea typeface="Times" charset="0"/>
                <a:cs typeface="Times" charset="0"/>
              </a:rPr>
              <a:t>worldwide.</a:t>
            </a:r>
            <a:endParaRPr lang="en-US" baseline="30000" dirty="0">
              <a:latin typeface="Times" charset="0"/>
              <a:ea typeface="Times" charset="0"/>
              <a:cs typeface="Times" charset="0"/>
            </a:endParaRPr>
          </a:p>
          <a:p>
            <a:r>
              <a:rPr lang="en-US" dirty="0" smtClean="0">
                <a:latin typeface="Times" charset="0"/>
                <a:ea typeface="Times" charset="0"/>
                <a:cs typeface="Times" charset="0"/>
              </a:rPr>
              <a:t>Due </a:t>
            </a:r>
            <a:r>
              <a:rPr lang="en-US" dirty="0">
                <a:latin typeface="Times" charset="0"/>
                <a:ea typeface="Times" charset="0"/>
                <a:cs typeface="Times" charset="0"/>
              </a:rPr>
              <a:t>to the associated high morbidity and mortality (1723.59 disability-adjusted life years and 0.87 death cases per 100 000 population, respectively), identification of the best preventive strategies has been the focus of </a:t>
            </a:r>
            <a:r>
              <a:rPr lang="en-US" dirty="0" smtClean="0">
                <a:latin typeface="Times" charset="0"/>
                <a:ea typeface="Times" charset="0"/>
                <a:cs typeface="Times" charset="0"/>
              </a:rPr>
              <a:t>research.</a:t>
            </a:r>
            <a:r>
              <a:rPr lang="en-US" baseline="30000" dirty="0" smtClean="0">
                <a:latin typeface="Times" charset="0"/>
                <a:ea typeface="Times" charset="0"/>
                <a:cs typeface="Times" charset="0"/>
              </a:rPr>
              <a:t>1</a:t>
            </a:r>
            <a:endParaRPr lang="en-US" baseline="30000" dirty="0">
              <a:latin typeface="Times" charset="0"/>
              <a:ea typeface="Times" charset="0"/>
              <a:cs typeface="Times" charset="0"/>
            </a:endParaRPr>
          </a:p>
        </p:txBody>
      </p:sp>
      <p:sp>
        <p:nvSpPr>
          <p:cNvPr id="4" name="TextBox 3"/>
          <p:cNvSpPr txBox="1"/>
          <p:nvPr/>
        </p:nvSpPr>
        <p:spPr>
          <a:xfrm>
            <a:off x="2231136" y="5562600"/>
            <a:ext cx="7337407" cy="830997"/>
          </a:xfrm>
          <a:prstGeom prst="rect">
            <a:avLst/>
          </a:prstGeom>
          <a:noFill/>
        </p:spPr>
        <p:txBody>
          <a:bodyPr wrap="square" rtlCol="0">
            <a:spAutoFit/>
          </a:bodyPr>
          <a:lstStyle/>
          <a:p>
            <a:r>
              <a:rPr lang="en-US" sz="1200" dirty="0" smtClean="0">
                <a:latin typeface="Times" charset="0"/>
                <a:ea typeface="Times" charset="0"/>
                <a:cs typeface="Times" charset="0"/>
              </a:rPr>
              <a:t>1. </a:t>
            </a:r>
            <a:r>
              <a:rPr lang="en-US" sz="1200" dirty="0">
                <a:latin typeface="Times" charset="0"/>
                <a:ea typeface="Times" charset="0"/>
                <a:cs typeface="Times" charset="0"/>
              </a:rPr>
              <a:t>Delgado V, </a:t>
            </a:r>
            <a:r>
              <a:rPr lang="en-US" sz="1200" dirty="0" err="1">
                <a:latin typeface="Times" charset="0"/>
                <a:ea typeface="Times" charset="0"/>
                <a:cs typeface="Times" charset="0"/>
              </a:rPr>
              <a:t>Ajmone</a:t>
            </a:r>
            <a:r>
              <a:rPr lang="en-US" sz="1200" dirty="0">
                <a:latin typeface="Times" charset="0"/>
                <a:ea typeface="Times" charset="0"/>
                <a:cs typeface="Times" charset="0"/>
              </a:rPr>
              <a:t> Marsan N, de </a:t>
            </a:r>
            <a:r>
              <a:rPr lang="en-US" sz="1200" dirty="0" err="1">
                <a:latin typeface="Times" charset="0"/>
                <a:ea typeface="Times" charset="0"/>
                <a:cs typeface="Times" charset="0"/>
              </a:rPr>
              <a:t>Waha</a:t>
            </a:r>
            <a:r>
              <a:rPr lang="en-US" sz="1200" dirty="0">
                <a:latin typeface="Times" charset="0"/>
                <a:ea typeface="Times" charset="0"/>
                <a:cs typeface="Times" charset="0"/>
              </a:rPr>
              <a:t> S, </a:t>
            </a:r>
            <a:r>
              <a:rPr lang="en-US" sz="1200" dirty="0" err="1">
                <a:latin typeface="Times" charset="0"/>
                <a:ea typeface="Times" charset="0"/>
                <a:cs typeface="Times" charset="0"/>
              </a:rPr>
              <a:t>Bonaros</a:t>
            </a:r>
            <a:r>
              <a:rPr lang="en-US" sz="1200" dirty="0">
                <a:latin typeface="Times" charset="0"/>
                <a:ea typeface="Times" charset="0"/>
                <a:cs typeface="Times" charset="0"/>
              </a:rPr>
              <a:t> N, </a:t>
            </a:r>
            <a:r>
              <a:rPr lang="en-US" sz="1200" dirty="0" err="1">
                <a:latin typeface="Times" charset="0"/>
                <a:ea typeface="Times" charset="0"/>
                <a:cs typeface="Times" charset="0"/>
              </a:rPr>
              <a:t>Brida</a:t>
            </a:r>
            <a:r>
              <a:rPr lang="en-US" sz="1200" dirty="0">
                <a:latin typeface="Times" charset="0"/>
                <a:ea typeface="Times" charset="0"/>
                <a:cs typeface="Times" charset="0"/>
              </a:rPr>
              <a:t> M, </a:t>
            </a:r>
            <a:r>
              <a:rPr lang="en-US" sz="1200" dirty="0" err="1">
                <a:latin typeface="Times" charset="0"/>
                <a:ea typeface="Times" charset="0"/>
                <a:cs typeface="Times" charset="0"/>
              </a:rPr>
              <a:t>Burri</a:t>
            </a:r>
            <a:r>
              <a:rPr lang="en-US" sz="1200" dirty="0">
                <a:latin typeface="Times" charset="0"/>
                <a:ea typeface="Times" charset="0"/>
                <a:cs typeface="Times" charset="0"/>
              </a:rPr>
              <a:t> H, Caselli S, </a:t>
            </a:r>
            <a:r>
              <a:rPr lang="en-US" sz="1200" dirty="0" err="1">
                <a:latin typeface="Times" charset="0"/>
                <a:ea typeface="Times" charset="0"/>
                <a:cs typeface="Times" charset="0"/>
              </a:rPr>
              <a:t>Doenst</a:t>
            </a:r>
            <a:r>
              <a:rPr lang="en-US" sz="1200" dirty="0">
                <a:latin typeface="Times" charset="0"/>
                <a:ea typeface="Times" charset="0"/>
                <a:cs typeface="Times" charset="0"/>
              </a:rPr>
              <a:t> T, </a:t>
            </a:r>
            <a:r>
              <a:rPr lang="en-US" sz="1200" dirty="0" err="1">
                <a:latin typeface="Times" charset="0"/>
                <a:ea typeface="Times" charset="0"/>
                <a:cs typeface="Times" charset="0"/>
              </a:rPr>
              <a:t>Ederhy</a:t>
            </a:r>
            <a:r>
              <a:rPr lang="en-US" sz="1200" dirty="0">
                <a:latin typeface="Times" charset="0"/>
                <a:ea typeface="Times" charset="0"/>
                <a:cs typeface="Times" charset="0"/>
              </a:rPr>
              <a:t> S, </a:t>
            </a:r>
            <a:r>
              <a:rPr lang="en-US" sz="1200" dirty="0" err="1">
                <a:latin typeface="Times" charset="0"/>
                <a:ea typeface="Times" charset="0"/>
                <a:cs typeface="Times" charset="0"/>
              </a:rPr>
              <a:t>Erba</a:t>
            </a:r>
            <a:r>
              <a:rPr lang="en-US" sz="1200" dirty="0">
                <a:latin typeface="Times" charset="0"/>
                <a:ea typeface="Times" charset="0"/>
                <a:cs typeface="Times" charset="0"/>
              </a:rPr>
              <a:t> PA, </a:t>
            </a:r>
            <a:r>
              <a:rPr lang="en-US" sz="1200" dirty="0" err="1">
                <a:latin typeface="Times" charset="0"/>
                <a:ea typeface="Times" charset="0"/>
                <a:cs typeface="Times" charset="0"/>
              </a:rPr>
              <a:t>Foldager</a:t>
            </a:r>
            <a:r>
              <a:rPr lang="en-US" sz="1200" dirty="0">
                <a:latin typeface="Times" charset="0"/>
                <a:ea typeface="Times" charset="0"/>
                <a:cs typeface="Times" charset="0"/>
              </a:rPr>
              <a:t> D, </a:t>
            </a:r>
            <a:r>
              <a:rPr lang="en-US" sz="1200" dirty="0" err="1">
                <a:latin typeface="Times" charset="0"/>
                <a:ea typeface="Times" charset="0"/>
                <a:cs typeface="Times" charset="0"/>
              </a:rPr>
              <a:t>Fosbøl</a:t>
            </a:r>
            <a:r>
              <a:rPr lang="en-US" sz="1200" dirty="0">
                <a:latin typeface="Times" charset="0"/>
                <a:ea typeface="Times" charset="0"/>
                <a:cs typeface="Times" charset="0"/>
              </a:rPr>
              <a:t> EL, </a:t>
            </a:r>
            <a:r>
              <a:rPr lang="en-US" sz="1200" dirty="0" err="1">
                <a:latin typeface="Times" charset="0"/>
                <a:ea typeface="Times" charset="0"/>
                <a:cs typeface="Times" charset="0"/>
              </a:rPr>
              <a:t>Kovac</a:t>
            </a:r>
            <a:r>
              <a:rPr lang="en-US" sz="1200" dirty="0">
                <a:latin typeface="Times" charset="0"/>
                <a:ea typeface="Times" charset="0"/>
                <a:cs typeface="Times" charset="0"/>
              </a:rPr>
              <a:t> J, </a:t>
            </a:r>
            <a:r>
              <a:rPr lang="en-US" sz="1200" dirty="0" err="1">
                <a:latin typeface="Times" charset="0"/>
                <a:ea typeface="Times" charset="0"/>
                <a:cs typeface="Times" charset="0"/>
              </a:rPr>
              <a:t>Mestres</a:t>
            </a:r>
            <a:r>
              <a:rPr lang="en-US" sz="1200" dirty="0">
                <a:latin typeface="Times" charset="0"/>
                <a:ea typeface="Times" charset="0"/>
                <a:cs typeface="Times" charset="0"/>
              </a:rPr>
              <a:t> CA, Miller OI, Miro JM, </a:t>
            </a:r>
            <a:r>
              <a:rPr lang="en-US" sz="1200" dirty="0" err="1">
                <a:latin typeface="Times" charset="0"/>
                <a:ea typeface="Times" charset="0"/>
                <a:cs typeface="Times" charset="0"/>
              </a:rPr>
              <a:t>Pazdernik</a:t>
            </a:r>
            <a:r>
              <a:rPr lang="en-US" sz="1200" dirty="0">
                <a:latin typeface="Times" charset="0"/>
                <a:ea typeface="Times" charset="0"/>
                <a:cs typeface="Times" charset="0"/>
              </a:rPr>
              <a:t> M, </a:t>
            </a:r>
            <a:r>
              <a:rPr lang="en-US" sz="1200" dirty="0" err="1">
                <a:latin typeface="Times" charset="0"/>
                <a:ea typeface="Times" charset="0"/>
                <a:cs typeface="Times" charset="0"/>
              </a:rPr>
              <a:t>Pizzi</a:t>
            </a:r>
            <a:r>
              <a:rPr lang="en-US" sz="1200" dirty="0">
                <a:latin typeface="Times" charset="0"/>
                <a:ea typeface="Times" charset="0"/>
                <a:cs typeface="Times" charset="0"/>
              </a:rPr>
              <a:t> MN, Quintana E, Rasmussen TB, </a:t>
            </a:r>
            <a:r>
              <a:rPr lang="en-US" sz="1200" dirty="0" err="1">
                <a:latin typeface="Times" charset="0"/>
                <a:ea typeface="Times" charset="0"/>
                <a:cs typeface="Times" charset="0"/>
              </a:rPr>
              <a:t>Ristić</a:t>
            </a:r>
            <a:r>
              <a:rPr lang="en-US" sz="1200" dirty="0">
                <a:latin typeface="Times" charset="0"/>
                <a:ea typeface="Times" charset="0"/>
                <a:cs typeface="Times" charset="0"/>
              </a:rPr>
              <a:t> AD, </a:t>
            </a:r>
            <a:r>
              <a:rPr lang="en-US" sz="1200" dirty="0" err="1">
                <a:latin typeface="Times" charset="0"/>
                <a:ea typeface="Times" charset="0"/>
                <a:cs typeface="Times" charset="0"/>
              </a:rPr>
              <a:t>Rodés-Cabau</a:t>
            </a:r>
            <a:r>
              <a:rPr lang="en-US" sz="1200" dirty="0">
                <a:latin typeface="Times" charset="0"/>
                <a:ea typeface="Times" charset="0"/>
                <a:cs typeface="Times" charset="0"/>
              </a:rPr>
              <a:t> J, </a:t>
            </a:r>
            <a:r>
              <a:rPr lang="en-US" sz="1200" dirty="0" err="1">
                <a:latin typeface="Times" charset="0"/>
                <a:ea typeface="Times" charset="0"/>
                <a:cs typeface="Times" charset="0"/>
              </a:rPr>
              <a:t>Sionis</a:t>
            </a:r>
            <a:r>
              <a:rPr lang="en-US" sz="1200" dirty="0">
                <a:latin typeface="Times" charset="0"/>
                <a:ea typeface="Times" charset="0"/>
                <a:cs typeface="Times" charset="0"/>
              </a:rPr>
              <a:t> A, </a:t>
            </a:r>
            <a:r>
              <a:rPr lang="en-US" sz="1200" dirty="0" err="1">
                <a:latin typeface="Times" charset="0"/>
                <a:ea typeface="Times" charset="0"/>
                <a:cs typeface="Times" charset="0"/>
              </a:rPr>
              <a:t>Zühlke</a:t>
            </a:r>
            <a:r>
              <a:rPr lang="en-US" sz="1200" dirty="0">
                <a:latin typeface="Times" charset="0"/>
                <a:ea typeface="Times" charset="0"/>
                <a:cs typeface="Times" charset="0"/>
              </a:rPr>
              <a:t> LJ, Borger MA; ESC Scientific Document Group. 2023 ESC Guidelines for the management of endocarditis. </a:t>
            </a:r>
            <a:r>
              <a:rPr lang="en-US" sz="1200" dirty="0" err="1">
                <a:latin typeface="Times" charset="0"/>
                <a:ea typeface="Times" charset="0"/>
                <a:cs typeface="Times" charset="0"/>
              </a:rPr>
              <a:t>Eur</a:t>
            </a:r>
            <a:r>
              <a:rPr lang="en-US" sz="1200" dirty="0">
                <a:latin typeface="Times" charset="0"/>
                <a:ea typeface="Times" charset="0"/>
                <a:cs typeface="Times" charset="0"/>
              </a:rPr>
              <a:t> Heart J. 2023 Oct 14;44(39):3948-4042. </a:t>
            </a:r>
          </a:p>
        </p:txBody>
      </p:sp>
    </p:spTree>
    <p:extLst>
      <p:ext uri="{BB962C8B-B14F-4D97-AF65-F5344CB8AC3E}">
        <p14:creationId xmlns:p14="http://schemas.microsoft.com/office/powerpoint/2010/main" val="20197537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8143" y="477078"/>
            <a:ext cx="8711647" cy="5651642"/>
          </a:xfrm>
          <a:prstGeom prst="rect">
            <a:avLst/>
          </a:prstGeom>
        </p:spPr>
      </p:pic>
    </p:spTree>
    <p:extLst>
      <p:ext uri="{BB962C8B-B14F-4D97-AF65-F5344CB8AC3E}">
        <p14:creationId xmlns:p14="http://schemas.microsoft.com/office/powerpoint/2010/main" val="17158439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7072" y="361043"/>
            <a:ext cx="8204200" cy="4546600"/>
          </a:xfrm>
          <a:prstGeom prst="rect">
            <a:avLst/>
          </a:prstGeom>
        </p:spPr>
      </p:pic>
    </p:spTree>
    <p:extLst>
      <p:ext uri="{BB962C8B-B14F-4D97-AF65-F5344CB8AC3E}">
        <p14:creationId xmlns:p14="http://schemas.microsoft.com/office/powerpoint/2010/main" val="20706749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200" y="774700"/>
            <a:ext cx="10058400" cy="4946170"/>
          </a:xfrm>
          <a:prstGeom prst="rect">
            <a:avLst/>
          </a:prstGeom>
        </p:spPr>
      </p:pic>
    </p:spTree>
    <p:extLst>
      <p:ext uri="{BB962C8B-B14F-4D97-AF65-F5344CB8AC3E}">
        <p14:creationId xmlns:p14="http://schemas.microsoft.com/office/powerpoint/2010/main" val="13139865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546100"/>
            <a:ext cx="8064500" cy="5765800"/>
          </a:xfrm>
          <a:prstGeom prst="rect">
            <a:avLst/>
          </a:prstGeom>
        </p:spPr>
      </p:pic>
      <p:sp>
        <p:nvSpPr>
          <p:cNvPr id="4" name="Rectangle 3"/>
          <p:cNvSpPr/>
          <p:nvPr/>
        </p:nvSpPr>
        <p:spPr>
          <a:xfrm>
            <a:off x="6999514" y="546100"/>
            <a:ext cx="2667000" cy="6948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62122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8500" y="1066800"/>
            <a:ext cx="5715000" cy="4711700"/>
          </a:xfrm>
          <a:prstGeom prst="rect">
            <a:avLst/>
          </a:prstGeom>
        </p:spPr>
      </p:pic>
    </p:spTree>
    <p:extLst>
      <p:ext uri="{BB962C8B-B14F-4D97-AF65-F5344CB8AC3E}">
        <p14:creationId xmlns:p14="http://schemas.microsoft.com/office/powerpoint/2010/main" val="179584312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298" y="898071"/>
            <a:ext cx="11634248" cy="4131129"/>
          </a:xfrm>
          <a:prstGeom prst="rect">
            <a:avLst/>
          </a:prstGeom>
        </p:spPr>
      </p:pic>
    </p:spTree>
    <p:extLst>
      <p:ext uri="{BB962C8B-B14F-4D97-AF65-F5344CB8AC3E}">
        <p14:creationId xmlns:p14="http://schemas.microsoft.com/office/powerpoint/2010/main" val="20913602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0"/>
            <a:ext cx="9753600" cy="6858000"/>
          </a:xfrm>
          <a:prstGeom prst="rect">
            <a:avLst/>
          </a:prstGeom>
        </p:spPr>
      </p:pic>
    </p:spTree>
    <p:extLst>
      <p:ext uri="{BB962C8B-B14F-4D97-AF65-F5344CB8AC3E}">
        <p14:creationId xmlns:p14="http://schemas.microsoft.com/office/powerpoint/2010/main" val="180389100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2800" y="0"/>
            <a:ext cx="8011205" cy="6858000"/>
          </a:xfrm>
          <a:prstGeom prst="rect">
            <a:avLst/>
          </a:prstGeom>
        </p:spPr>
      </p:pic>
    </p:spTree>
    <p:extLst>
      <p:ext uri="{BB962C8B-B14F-4D97-AF65-F5344CB8AC3E}">
        <p14:creationId xmlns:p14="http://schemas.microsoft.com/office/powerpoint/2010/main" val="170665660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5700" y="2882900"/>
            <a:ext cx="9867900" cy="1079500"/>
          </a:xfrm>
          <a:prstGeom prst="rect">
            <a:avLst/>
          </a:prstGeom>
        </p:spPr>
      </p:pic>
    </p:spTree>
    <p:extLst>
      <p:ext uri="{BB962C8B-B14F-4D97-AF65-F5344CB8AC3E}">
        <p14:creationId xmlns:p14="http://schemas.microsoft.com/office/powerpoint/2010/main" val="87451219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24743" y="93629"/>
            <a:ext cx="6683828" cy="6724093"/>
          </a:xfrm>
        </p:spPr>
      </p:pic>
    </p:spTree>
    <p:extLst>
      <p:ext uri="{BB962C8B-B14F-4D97-AF65-F5344CB8AC3E}">
        <p14:creationId xmlns:p14="http://schemas.microsoft.com/office/powerpoint/2010/main" val="19188845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62743" y="128398"/>
            <a:ext cx="8817429" cy="6500121"/>
          </a:xfrm>
        </p:spPr>
      </p:pic>
    </p:spTree>
    <p:extLst>
      <p:ext uri="{BB962C8B-B14F-4D97-AF65-F5344CB8AC3E}">
        <p14:creationId xmlns:p14="http://schemas.microsoft.com/office/powerpoint/2010/main" val="3915420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5900" y="0"/>
            <a:ext cx="6668695" cy="6858000"/>
          </a:xfrm>
          <a:prstGeom prst="rect">
            <a:avLst/>
          </a:prstGeom>
        </p:spPr>
      </p:pic>
    </p:spTree>
    <p:extLst>
      <p:ext uri="{BB962C8B-B14F-4D97-AF65-F5344CB8AC3E}">
        <p14:creationId xmlns:p14="http://schemas.microsoft.com/office/powerpoint/2010/main" val="21074665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69136" y="907215"/>
            <a:ext cx="9198864" cy="4437671"/>
          </a:xfrm>
        </p:spPr>
        <p:txBody>
          <a:bodyPr/>
          <a:lstStyle/>
          <a:p>
            <a:r>
              <a:rPr lang="en-US" dirty="0"/>
              <a:t>Infective endocarditis is defined by a focus of infection within the heart and is a feared disease across the field of cardiology. </a:t>
            </a:r>
            <a:endParaRPr lang="en-US" dirty="0" smtClean="0"/>
          </a:p>
          <a:p>
            <a:r>
              <a:rPr lang="en-US" dirty="0" smtClean="0"/>
              <a:t>It </a:t>
            </a:r>
            <a:r>
              <a:rPr lang="en-US" dirty="0"/>
              <a:t>is </a:t>
            </a:r>
            <a:r>
              <a:rPr lang="en-US" b="1" dirty="0"/>
              <a:t>frequently acquired in the health care setting</a:t>
            </a:r>
            <a:r>
              <a:rPr lang="en-US" dirty="0"/>
              <a:t>, and more than one-half of cases now occur in patients without known heart disease. Despite optimal care, </a:t>
            </a:r>
            <a:r>
              <a:rPr lang="en-US" b="1" dirty="0"/>
              <a:t>mortality approaches 30% at 1 year. </a:t>
            </a:r>
            <a:r>
              <a:rPr lang="en-US" dirty="0"/>
              <a:t>The challenges posed by infective endocarditis are significant. It is heterogeneous in etiology, clinical manifestations, and course. </a:t>
            </a:r>
            <a:endParaRPr lang="en-US" dirty="0" smtClean="0"/>
          </a:p>
          <a:p>
            <a:r>
              <a:rPr lang="en-US" b="1" dirty="0" smtClean="0"/>
              <a:t>Staphylococcus </a:t>
            </a:r>
            <a:r>
              <a:rPr lang="en-US" b="1" dirty="0"/>
              <a:t>aureus</a:t>
            </a:r>
            <a:r>
              <a:rPr lang="en-US" dirty="0"/>
              <a:t>, which has become the predominant causative organism in the developed world, leads to an aggressive form of the disease, often in vulnerable or elderly patient </a:t>
            </a:r>
            <a:r>
              <a:rPr lang="en-US" dirty="0" smtClean="0"/>
              <a:t>populations.</a:t>
            </a:r>
            <a:r>
              <a:rPr lang="en-US" baseline="30000" dirty="0" smtClean="0"/>
              <a:t>2</a:t>
            </a:r>
            <a:endParaRPr lang="en-US" baseline="30000" dirty="0"/>
          </a:p>
        </p:txBody>
      </p:sp>
      <p:sp>
        <p:nvSpPr>
          <p:cNvPr id="4" name="TextBox 3"/>
          <p:cNvSpPr txBox="1"/>
          <p:nvPr/>
        </p:nvSpPr>
        <p:spPr>
          <a:xfrm>
            <a:off x="1469136" y="5791200"/>
            <a:ext cx="8425543" cy="461665"/>
          </a:xfrm>
          <a:prstGeom prst="rect">
            <a:avLst/>
          </a:prstGeom>
          <a:noFill/>
        </p:spPr>
        <p:txBody>
          <a:bodyPr wrap="square" rtlCol="0">
            <a:spAutoFit/>
          </a:bodyPr>
          <a:lstStyle/>
          <a:p>
            <a:r>
              <a:rPr lang="en-US" sz="1200" dirty="0" smtClean="0">
                <a:latin typeface="Times" charset="0"/>
                <a:ea typeface="Times" charset="0"/>
                <a:cs typeface="Times" charset="0"/>
              </a:rPr>
              <a:t>2. Cahill </a:t>
            </a:r>
            <a:r>
              <a:rPr lang="en-US" sz="1200" dirty="0">
                <a:latin typeface="Times" charset="0"/>
                <a:ea typeface="Times" charset="0"/>
                <a:cs typeface="Times" charset="0"/>
              </a:rPr>
              <a:t>TJ, </a:t>
            </a:r>
            <a:r>
              <a:rPr lang="en-US" sz="1200" dirty="0" err="1">
                <a:latin typeface="Times" charset="0"/>
                <a:ea typeface="Times" charset="0"/>
                <a:cs typeface="Times" charset="0"/>
              </a:rPr>
              <a:t>Baddour</a:t>
            </a:r>
            <a:r>
              <a:rPr lang="en-US" sz="1200" dirty="0">
                <a:latin typeface="Times" charset="0"/>
                <a:ea typeface="Times" charset="0"/>
                <a:cs typeface="Times" charset="0"/>
              </a:rPr>
              <a:t> LM, Habib G, </a:t>
            </a:r>
            <a:r>
              <a:rPr lang="en-US" sz="1200" dirty="0" err="1">
                <a:latin typeface="Times" charset="0"/>
                <a:ea typeface="Times" charset="0"/>
                <a:cs typeface="Times" charset="0"/>
              </a:rPr>
              <a:t>Hoen</a:t>
            </a:r>
            <a:r>
              <a:rPr lang="en-US" sz="1200" dirty="0">
                <a:latin typeface="Times" charset="0"/>
                <a:ea typeface="Times" charset="0"/>
                <a:cs typeface="Times" charset="0"/>
              </a:rPr>
              <a:t> B, </a:t>
            </a:r>
            <a:r>
              <a:rPr lang="en-US" sz="1200" dirty="0" err="1">
                <a:latin typeface="Times" charset="0"/>
                <a:ea typeface="Times" charset="0"/>
                <a:cs typeface="Times" charset="0"/>
              </a:rPr>
              <a:t>Salaun</a:t>
            </a:r>
            <a:r>
              <a:rPr lang="en-US" sz="1200" dirty="0">
                <a:latin typeface="Times" charset="0"/>
                <a:ea typeface="Times" charset="0"/>
                <a:cs typeface="Times" charset="0"/>
              </a:rPr>
              <a:t> E, </a:t>
            </a:r>
            <a:r>
              <a:rPr lang="en-US" sz="1200" dirty="0" err="1">
                <a:latin typeface="Times" charset="0"/>
                <a:ea typeface="Times" charset="0"/>
                <a:cs typeface="Times" charset="0"/>
              </a:rPr>
              <a:t>Pettersson</a:t>
            </a:r>
            <a:r>
              <a:rPr lang="en-US" sz="1200" dirty="0">
                <a:latin typeface="Times" charset="0"/>
                <a:ea typeface="Times" charset="0"/>
                <a:cs typeface="Times" charset="0"/>
              </a:rPr>
              <a:t> GB, </a:t>
            </a:r>
            <a:r>
              <a:rPr lang="en-US" sz="1200" dirty="0" err="1">
                <a:latin typeface="Times" charset="0"/>
                <a:ea typeface="Times" charset="0"/>
                <a:cs typeface="Times" charset="0"/>
              </a:rPr>
              <a:t>Schäfers</a:t>
            </a:r>
            <a:r>
              <a:rPr lang="en-US" sz="1200" dirty="0">
                <a:latin typeface="Times" charset="0"/>
                <a:ea typeface="Times" charset="0"/>
                <a:cs typeface="Times" charset="0"/>
              </a:rPr>
              <a:t> HJ, Prendergast BD. Challenges in Infective Endocarditis. J Am </a:t>
            </a:r>
            <a:r>
              <a:rPr lang="en-US" sz="1200" dirty="0" err="1">
                <a:latin typeface="Times" charset="0"/>
                <a:ea typeface="Times" charset="0"/>
                <a:cs typeface="Times" charset="0"/>
              </a:rPr>
              <a:t>Coll</a:t>
            </a:r>
            <a:r>
              <a:rPr lang="en-US" sz="1200" dirty="0">
                <a:latin typeface="Times" charset="0"/>
                <a:ea typeface="Times" charset="0"/>
                <a:cs typeface="Times" charset="0"/>
              </a:rPr>
              <a:t> </a:t>
            </a:r>
            <a:r>
              <a:rPr lang="en-US" sz="1200" dirty="0" err="1">
                <a:latin typeface="Times" charset="0"/>
                <a:ea typeface="Times" charset="0"/>
                <a:cs typeface="Times" charset="0"/>
              </a:rPr>
              <a:t>Cardiol</a:t>
            </a:r>
            <a:r>
              <a:rPr lang="en-US" sz="1200" dirty="0">
                <a:latin typeface="Times" charset="0"/>
                <a:ea typeface="Times" charset="0"/>
                <a:cs typeface="Times" charset="0"/>
              </a:rPr>
              <a:t>. 2017 Jan 24;69(3):325-344. </a:t>
            </a:r>
            <a:r>
              <a:rPr lang="en-US" sz="1200" dirty="0" err="1">
                <a:latin typeface="Times" charset="0"/>
                <a:ea typeface="Times" charset="0"/>
                <a:cs typeface="Times" charset="0"/>
              </a:rPr>
              <a:t>doi</a:t>
            </a:r>
            <a:r>
              <a:rPr lang="en-US" sz="1200" dirty="0">
                <a:latin typeface="Times" charset="0"/>
                <a:ea typeface="Times" charset="0"/>
                <a:cs typeface="Times" charset="0"/>
              </a:rPr>
              <a:t>: 10.1016/j.jacc.2016.10.066. PMID: 28104075.</a:t>
            </a:r>
          </a:p>
        </p:txBody>
      </p:sp>
    </p:spTree>
    <p:extLst>
      <p:ext uri="{BB962C8B-B14F-4D97-AF65-F5344CB8AC3E}">
        <p14:creationId xmlns:p14="http://schemas.microsoft.com/office/powerpoint/2010/main" val="822901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47580" y="108858"/>
            <a:ext cx="8948277" cy="6551418"/>
          </a:xfrm>
        </p:spPr>
      </p:pic>
    </p:spTree>
    <p:extLst>
      <p:ext uri="{BB962C8B-B14F-4D97-AF65-F5344CB8AC3E}">
        <p14:creationId xmlns:p14="http://schemas.microsoft.com/office/powerpoint/2010/main" val="1862751203"/>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Parcel</Template>
  <TotalTime>150</TotalTime>
  <Words>1403</Words>
  <Application>Microsoft Macintosh PowerPoint</Application>
  <PresentationFormat>Widescreen</PresentationFormat>
  <Paragraphs>61</Paragraphs>
  <Slides>70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70</vt:i4>
      </vt:variant>
    </vt:vector>
  </HeadingPairs>
  <TitlesOfParts>
    <vt:vector size="74" baseType="lpstr">
      <vt:lpstr>Gill Sans MT</vt:lpstr>
      <vt:lpstr>Times</vt:lpstr>
      <vt:lpstr>Arial</vt:lpstr>
      <vt:lpstr>Parcel</vt:lpstr>
      <vt:lpstr>Infective endocarditis rheumatic fever</vt:lpstr>
      <vt:lpstr>PowerPoint Presentation</vt:lpstr>
      <vt:lpstr>Definition</vt:lpstr>
      <vt:lpstr>PowerPoint Presentation</vt:lpstr>
      <vt:lpstr>PowerPoint Presentation</vt:lpstr>
      <vt:lpstr>IE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Rheumatic fever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Infective endocarditis rheumatic fever</dc:title>
  <dc:creator>Microsoft Office User</dc:creator>
  <cp:lastModifiedBy>Microsoft Office User</cp:lastModifiedBy>
  <cp:revision>15</cp:revision>
  <dcterms:created xsi:type="dcterms:W3CDTF">2023-11-15T08:37:23Z</dcterms:created>
  <dcterms:modified xsi:type="dcterms:W3CDTF">2023-11-15T11:15:03Z</dcterms:modified>
</cp:coreProperties>
</file>