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75" r:id="rId1"/>
  </p:sldMasterIdLst>
  <p:notesMasterIdLst>
    <p:notesMasterId r:id="rId53"/>
  </p:notesMasterIdLst>
  <p:sldIdLst>
    <p:sldId id="467" r:id="rId2"/>
    <p:sldId id="519" r:id="rId3"/>
    <p:sldId id="531" r:id="rId4"/>
    <p:sldId id="520" r:id="rId5"/>
    <p:sldId id="521" r:id="rId6"/>
    <p:sldId id="522" r:id="rId7"/>
    <p:sldId id="523" r:id="rId8"/>
    <p:sldId id="524" r:id="rId9"/>
    <p:sldId id="525" r:id="rId10"/>
    <p:sldId id="506" r:id="rId11"/>
    <p:sldId id="530" r:id="rId12"/>
    <p:sldId id="526" r:id="rId13"/>
    <p:sldId id="527" r:id="rId14"/>
    <p:sldId id="528" r:id="rId15"/>
    <p:sldId id="529" r:id="rId16"/>
    <p:sldId id="507" r:id="rId17"/>
    <p:sldId id="508" r:id="rId18"/>
    <p:sldId id="533" r:id="rId19"/>
    <p:sldId id="532" r:id="rId20"/>
    <p:sldId id="509" r:id="rId21"/>
    <p:sldId id="510" r:id="rId22"/>
    <p:sldId id="511" r:id="rId23"/>
    <p:sldId id="512" r:id="rId24"/>
    <p:sldId id="513" r:id="rId25"/>
    <p:sldId id="534" r:id="rId26"/>
    <p:sldId id="535" r:id="rId27"/>
    <p:sldId id="536" r:id="rId28"/>
    <p:sldId id="537" r:id="rId29"/>
    <p:sldId id="538" r:id="rId30"/>
    <p:sldId id="539" r:id="rId31"/>
    <p:sldId id="540" r:id="rId32"/>
    <p:sldId id="541" r:id="rId33"/>
    <p:sldId id="542" r:id="rId34"/>
    <p:sldId id="543" r:id="rId35"/>
    <p:sldId id="544" r:id="rId36"/>
    <p:sldId id="545" r:id="rId37"/>
    <p:sldId id="514" r:id="rId38"/>
    <p:sldId id="515" r:id="rId39"/>
    <p:sldId id="516" r:id="rId40"/>
    <p:sldId id="517" r:id="rId41"/>
    <p:sldId id="518" r:id="rId42"/>
    <p:sldId id="546" r:id="rId43"/>
    <p:sldId id="549" r:id="rId44"/>
    <p:sldId id="547" r:id="rId45"/>
    <p:sldId id="548" r:id="rId46"/>
    <p:sldId id="550" r:id="rId47"/>
    <p:sldId id="551" r:id="rId48"/>
    <p:sldId id="552" r:id="rId49"/>
    <p:sldId id="553" r:id="rId50"/>
    <p:sldId id="554" r:id="rId51"/>
    <p:sldId id="555" r:id="rId52"/>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Arial" charset="0"/>
        <a:cs typeface="Arial" charset="0"/>
      </a:defRPr>
    </a:lvl1pPr>
    <a:lvl2pPr marL="457200" algn="l" rtl="0" eaLnBrk="0" fontAlgn="base" hangingPunct="0">
      <a:spcBef>
        <a:spcPct val="0"/>
      </a:spcBef>
      <a:spcAft>
        <a:spcPct val="0"/>
      </a:spcAft>
      <a:defRPr kern="1200">
        <a:solidFill>
          <a:schemeClr val="tx1"/>
        </a:solidFill>
        <a:latin typeface="Arial" charset="0"/>
        <a:ea typeface="Arial" charset="0"/>
        <a:cs typeface="Arial" charset="0"/>
      </a:defRPr>
    </a:lvl2pPr>
    <a:lvl3pPr marL="914400" algn="l" rtl="0" eaLnBrk="0" fontAlgn="base" hangingPunct="0">
      <a:spcBef>
        <a:spcPct val="0"/>
      </a:spcBef>
      <a:spcAft>
        <a:spcPct val="0"/>
      </a:spcAft>
      <a:defRPr kern="1200">
        <a:solidFill>
          <a:schemeClr val="tx1"/>
        </a:solidFill>
        <a:latin typeface="Arial" charset="0"/>
        <a:ea typeface="Arial" charset="0"/>
        <a:cs typeface="Arial" charset="0"/>
      </a:defRPr>
    </a:lvl3pPr>
    <a:lvl4pPr marL="1371600" algn="l" rtl="0" eaLnBrk="0" fontAlgn="base" hangingPunct="0">
      <a:spcBef>
        <a:spcPct val="0"/>
      </a:spcBef>
      <a:spcAft>
        <a:spcPct val="0"/>
      </a:spcAft>
      <a:defRPr kern="1200">
        <a:solidFill>
          <a:schemeClr val="tx1"/>
        </a:solidFill>
        <a:latin typeface="Arial" charset="0"/>
        <a:ea typeface="Arial" charset="0"/>
        <a:cs typeface="Arial" charset="0"/>
      </a:defRPr>
    </a:lvl4pPr>
    <a:lvl5pPr marL="1828800" algn="l" rtl="0" eaLnBrk="0" fontAlgn="base" hangingPunct="0">
      <a:spcBef>
        <a:spcPct val="0"/>
      </a:spcBef>
      <a:spcAft>
        <a:spcPct val="0"/>
      </a:spcAft>
      <a:defRPr kern="1200">
        <a:solidFill>
          <a:schemeClr val="tx1"/>
        </a:solidFill>
        <a:latin typeface="Arial" charset="0"/>
        <a:ea typeface="Arial" charset="0"/>
        <a:cs typeface="Arial" charset="0"/>
      </a:defRPr>
    </a:lvl5pPr>
    <a:lvl6pPr marL="2286000" algn="l" defTabSz="914400" rtl="0" eaLnBrk="1" latinLnBrk="0" hangingPunct="1">
      <a:defRPr kern="1200">
        <a:solidFill>
          <a:schemeClr val="tx1"/>
        </a:solidFill>
        <a:latin typeface="Arial" charset="0"/>
        <a:ea typeface="Arial" charset="0"/>
        <a:cs typeface="Arial" charset="0"/>
      </a:defRPr>
    </a:lvl6pPr>
    <a:lvl7pPr marL="2743200" algn="l" defTabSz="914400" rtl="0" eaLnBrk="1" latinLnBrk="0" hangingPunct="1">
      <a:defRPr kern="1200">
        <a:solidFill>
          <a:schemeClr val="tx1"/>
        </a:solidFill>
        <a:latin typeface="Arial" charset="0"/>
        <a:ea typeface="Arial" charset="0"/>
        <a:cs typeface="Arial" charset="0"/>
      </a:defRPr>
    </a:lvl7pPr>
    <a:lvl8pPr marL="3200400" algn="l" defTabSz="914400" rtl="0" eaLnBrk="1" latinLnBrk="0" hangingPunct="1">
      <a:defRPr kern="1200">
        <a:solidFill>
          <a:schemeClr val="tx1"/>
        </a:solidFill>
        <a:latin typeface="Arial" charset="0"/>
        <a:ea typeface="Arial" charset="0"/>
        <a:cs typeface="Arial" charset="0"/>
      </a:defRPr>
    </a:lvl8pPr>
    <a:lvl9pPr marL="3657600" algn="l" defTabSz="914400" rtl="0" eaLnBrk="1" latinLnBrk="0" hangingPunct="1">
      <a:defRPr kern="1200">
        <a:solidFill>
          <a:schemeClr val="tx1"/>
        </a:solidFill>
        <a:latin typeface="Arial" charset="0"/>
        <a:ea typeface="Arial" charset="0"/>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F8F8"/>
    <a:srgbClr val="000066"/>
    <a:srgbClr val="0000CC"/>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79" autoAdjust="0"/>
    <p:restoredTop sz="83198" autoAdjust="0"/>
  </p:normalViewPr>
  <p:slideViewPr>
    <p:cSldViewPr>
      <p:cViewPr>
        <p:scale>
          <a:sx n="104" d="100"/>
          <a:sy n="104" d="100"/>
        </p:scale>
        <p:origin x="888" y="24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notesMaster" Target="notesMasters/notesMaster1.xml"/><Relationship Id="rId54" Type="http://schemas.openxmlformats.org/officeDocument/2006/relationships/presProps" Target="presProps.xml"/><Relationship Id="rId55" Type="http://schemas.openxmlformats.org/officeDocument/2006/relationships/viewProps" Target="viewProps.xml"/><Relationship Id="rId56" Type="http://schemas.openxmlformats.org/officeDocument/2006/relationships/theme" Target="theme/theme1.xml"/><Relationship Id="rId57"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eaLnBrk="1" hangingPunct="1">
              <a:defRPr sz="1200">
                <a:latin typeface="Calibri" charset="0"/>
              </a:defRPr>
            </a:lvl1pPr>
          </a:lstStyle>
          <a:p>
            <a:endParaRPr lang="en-US" alt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charset="0"/>
              </a:defRPr>
            </a:lvl1pPr>
          </a:lstStyle>
          <a:p>
            <a:fld id="{F5CDB05E-C664-0749-AC83-49D72D6B2D5C}" type="datetimeFigureOut">
              <a:rPr lang="en-US" altLang="en-US"/>
              <a:pPr/>
              <a:t>9/11/23</a:t>
            </a:fld>
            <a:endParaRPr lang="en-US" alt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eaLnBrk="1" hangingPunct="1">
              <a:defRPr sz="1200">
                <a:latin typeface="Calibri" charset="0"/>
              </a:defRPr>
            </a:lvl1pPr>
          </a:lstStyle>
          <a:p>
            <a:endParaRPr lang="en-US" alt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charset="0"/>
              </a:defRPr>
            </a:lvl1pPr>
          </a:lstStyle>
          <a:p>
            <a:fld id="{F4849B03-0B3C-5D4A-9475-D1B845A4854E}" type="slidenum">
              <a:rPr lang="en-US" altLang="en-US"/>
              <a:pPr/>
              <a:t>‹#›</a:t>
            </a:fld>
            <a:endParaRPr lang="en-US" altLang="en-US"/>
          </a:p>
        </p:txBody>
      </p:sp>
    </p:spTree>
    <p:extLst>
      <p:ext uri="{BB962C8B-B14F-4D97-AF65-F5344CB8AC3E}">
        <p14:creationId xmlns:p14="http://schemas.microsoft.com/office/powerpoint/2010/main" val="100517735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idx="2"/>
          </p:nvPr>
        </p:nvSpPr>
        <p:spPr>
          <a:xfrm>
            <a:off x="1143000" y="685800"/>
            <a:ext cx="4572000" cy="3429000"/>
          </a:xfrm>
          <a:prstGeom prst="rect">
            <a:avLst/>
          </a:prstGeom>
          <a:noFill/>
          <a:ln w="12700">
            <a:miter lim="800000"/>
          </a:ln>
        </p:spPr>
      </p:sp>
      <p:sp>
        <p:nvSpPr>
          <p:cNvPr id="6147" name="Notes Placeholder 2"/>
          <p:cNvSpPr>
            <a:spLocks noGrp="1"/>
          </p:cNvSpPr>
          <p:nvPr>
            <p:ph type="body" idx="3"/>
          </p:nvPr>
        </p:nvSpPr>
        <p:spPr>
          <a:xfrm>
            <a:off x="685800" y="4343400"/>
            <a:ext cx="5486400" cy="4114800"/>
          </a:xfrm>
          <a:prstGeom prst="rect">
            <a:avLst/>
          </a:prstGeom>
          <a:noFill/>
          <a:ln w="9525">
            <a:noFill/>
            <a:miter lim="800000"/>
          </a:ln>
        </p:spPr>
        <p:txBody>
          <a:bodyPr vert="horz" wrap="square" lIns="91440" tIns="45720" rIns="91440" bIns="45720" anchor="t" anchorCtr="0">
            <a:noAutofit/>
          </a:bodyPr>
          <a:lstStyle>
            <a:lvl1pPr marL="0" indent="0" algn="l" defTabSz="457200" rtl="0" eaLnBrk="0" fontAlgn="base" hangingPunct="0">
              <a:lnSpc>
                <a:spcPct val="100000"/>
              </a:lnSpc>
              <a:spcBef>
                <a:spcPct val="30000"/>
              </a:spcBef>
              <a:spcAft>
                <a:spcPct val="0"/>
              </a:spcAft>
              <a:buClrTx/>
              <a:buSzTx/>
              <a:buFontTx/>
              <a:buNone/>
              <a:defRPr kumimoji="0" lang="en-US" altLang="en-US" sz="1200" b="0" i="0" u="none" baseline="0">
                <a:solidFill>
                  <a:schemeClr val="tx1"/>
                </a:solidFill>
                <a:effectLst/>
                <a:latin typeface="Calibri" pitchFamily="34" charset="0"/>
                <a:ea typeface="ＭＳ Ｐゴシック" pitchFamily="34" charset="-128"/>
              </a:defRPr>
            </a:lvl1pPr>
            <a:lvl2pPr marL="457200" indent="0" algn="l" defTabSz="457200" rtl="0" eaLnBrk="0" fontAlgn="base" hangingPunct="0">
              <a:lnSpc>
                <a:spcPct val="100000"/>
              </a:lnSpc>
              <a:spcBef>
                <a:spcPct val="30000"/>
              </a:spcBef>
              <a:spcAft>
                <a:spcPct val="0"/>
              </a:spcAft>
              <a:buClrTx/>
              <a:buSzTx/>
              <a:buFontTx/>
              <a:buNone/>
              <a:defRPr kumimoji="0" lang="en-US" altLang="en-US" sz="1200" b="0" i="0" u="none" baseline="0">
                <a:solidFill>
                  <a:schemeClr val="tx1"/>
                </a:solidFill>
                <a:effectLst/>
                <a:latin typeface="Calibri" pitchFamily="34" charset="0"/>
                <a:ea typeface="ＭＳ Ｐゴシック" pitchFamily="34" charset="-128"/>
              </a:defRPr>
            </a:lvl2pPr>
            <a:lvl3pPr marL="914400" indent="0" algn="l" defTabSz="457200" rtl="0" eaLnBrk="0" fontAlgn="base" hangingPunct="0">
              <a:lnSpc>
                <a:spcPct val="100000"/>
              </a:lnSpc>
              <a:spcBef>
                <a:spcPct val="30000"/>
              </a:spcBef>
              <a:spcAft>
                <a:spcPct val="0"/>
              </a:spcAft>
              <a:buClrTx/>
              <a:buSzTx/>
              <a:buFontTx/>
              <a:buNone/>
              <a:defRPr kumimoji="0" lang="en-US" altLang="en-US" sz="1200" b="0" i="0" u="none" baseline="0">
                <a:solidFill>
                  <a:schemeClr val="tx1"/>
                </a:solidFill>
                <a:effectLst/>
                <a:latin typeface="Calibri" pitchFamily="34" charset="0"/>
                <a:ea typeface="ＭＳ Ｐゴシック" pitchFamily="34" charset="-128"/>
              </a:defRPr>
            </a:lvl3pPr>
            <a:lvl4pPr marL="1371600" indent="0" algn="l" defTabSz="457200" rtl="0" eaLnBrk="0" fontAlgn="base" hangingPunct="0">
              <a:lnSpc>
                <a:spcPct val="100000"/>
              </a:lnSpc>
              <a:spcBef>
                <a:spcPct val="30000"/>
              </a:spcBef>
              <a:spcAft>
                <a:spcPct val="0"/>
              </a:spcAft>
              <a:buClrTx/>
              <a:buSzTx/>
              <a:buFontTx/>
              <a:buNone/>
              <a:defRPr kumimoji="0" lang="en-US" altLang="en-US" sz="1200" b="0" i="0" u="none" baseline="0">
                <a:solidFill>
                  <a:schemeClr val="tx1"/>
                </a:solidFill>
                <a:effectLst/>
                <a:latin typeface="Calibri" pitchFamily="34" charset="0"/>
                <a:ea typeface="ＭＳ Ｐゴシック" pitchFamily="34" charset="-128"/>
              </a:defRPr>
            </a:lvl4pPr>
            <a:lvl5pPr marL="1828800" indent="0" algn="l" defTabSz="457200" rtl="0" eaLnBrk="0" fontAlgn="base" hangingPunct="0">
              <a:lnSpc>
                <a:spcPct val="100000"/>
              </a:lnSpc>
              <a:spcBef>
                <a:spcPct val="30000"/>
              </a:spcBef>
              <a:spcAft>
                <a:spcPct val="0"/>
              </a:spcAft>
              <a:buClrTx/>
              <a:buSzTx/>
              <a:buFontTx/>
              <a:buNone/>
              <a:defRPr kumimoji="0" lang="en-US" altLang="en-US" sz="1200" b="0" i="0" u="none" baseline="0">
                <a:solidFill>
                  <a:schemeClr val="tx1"/>
                </a:solidFill>
                <a:effectLst/>
                <a:latin typeface="Calibri" pitchFamily="34" charset="0"/>
                <a:ea typeface="ＭＳ Ｐゴシック" pitchFamily="34" charset="-128"/>
              </a:defRPr>
            </a:lvl5pPr>
          </a:lstStyle>
          <a:p>
            <a:pPr marL="0" lvl="0" indent="0"/>
            <a:r>
              <a:rPr lang="en-US" altLang="en-US" b="1">
                <a:latin typeface="Arial" pitchFamily="34" charset="0"/>
                <a:ea typeface="Arial" pitchFamily="34" charset="0"/>
              </a:rPr>
              <a:t>Figure 1 </a:t>
            </a:r>
            <a:r>
              <a:rPr lang="en-US" altLang="en-US">
                <a:latin typeface="Arial" pitchFamily="34" charset="0"/>
                <a:ea typeface="Arial" pitchFamily="34" charset="0"/>
              </a:rPr>
              <a:t>Proposed triage of pericarditis.
</a:t>
            </a:r>
          </a:p>
          <a:p>
            <a:pPr marL="0" lvl="0" indent="0"/>
            <a:r>
              <a:rPr lang="en-US" altLang="en-US">
                <a:latin typeface="Arial" pitchFamily="34" charset="0"/>
                <a:ea typeface="Arial" pitchFamily="34" charset="0"/>
              </a:rPr>
              <a:t>Unless provided in the caption above, the following copyright applies to the content of this slide: © The European Society of Cardiology 2015. All rights reserved. For permissions please email: journals.permissions@oup.com.This article is published and distributed under the terms of the Oxford University Press, Standard Journals Publication Model (https://academic.oup.com/journals/pages/open_access/funder_policies/chorus/standard_publication_model)</a:t>
            </a:r>
          </a:p>
        </p:txBody>
      </p:sp>
      <p:sp>
        <p:nvSpPr>
          <p:cNvPr id="6148" name="Slide Number Placeholder 3"/>
          <p:cNvSpPr>
            <a:spLocks noGrp="1"/>
          </p:cNvSpPr>
          <p:nvPr>
            <p:ph type="sldNum"/>
          </p:nvPr>
        </p:nvSpPr>
        <p:spPr>
          <a:xfrm>
            <a:off x="3884612" y="8685212"/>
            <a:ext cx="2971800" cy="457200"/>
          </a:xfrm>
          <a:prstGeom prst="rect">
            <a:avLst/>
          </a:prstGeom>
          <a:noFill/>
          <a:ln>
            <a:noFill/>
            <a:miter lim="800000"/>
          </a:ln>
        </p:spPr>
        <p:txBody>
          <a:bodyPr anchor="b" anchorCtr="0">
            <a:noAutofit/>
          </a:bodyPr>
          <a:lstStyle>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itchFamily="34" charset="0"/>
                <a:ea typeface="ＭＳ Ｐゴシック" pitchFamily="34" charset="-128"/>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itchFamily="34" charset="0"/>
                <a:ea typeface="ＭＳ Ｐゴシック" pitchFamily="34" charset="-128"/>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itchFamily="34" charset="0"/>
                <a:ea typeface="ＭＳ Ｐゴシック" pitchFamily="34" charset="-128"/>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itchFamily="34" charset="0"/>
                <a:ea typeface="ＭＳ Ｐゴシック" pitchFamily="34" charset="-128"/>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Arial" pitchFamily="34" charset="0"/>
                <a:ea typeface="ＭＳ Ｐゴシック" pitchFamily="34" charset="-128"/>
              </a:defRPr>
            </a:lvl5pPr>
          </a:lstStyle>
          <a:p>
            <a:pPr marL="0" lvl="0" indent="0" algn="r" eaLnBrk="1" hangingPunct="1"/>
            <a:fld id="{F05EF63A-A090-40F3-9918-79B40090320D}" type="slidenum">
              <a:rPr lang="en-US" altLang="en-US" sz="1200"/>
              <a:t>15</a:t>
            </a:fld>
            <a:endParaRPr lang="en-US" altLang="en-US" sz="1200"/>
          </a:p>
        </p:txBody>
      </p:sp>
    </p:spTree>
    <p:extLst>
      <p:ext uri="{BB962C8B-B14F-4D97-AF65-F5344CB8AC3E}">
        <p14:creationId xmlns:p14="http://schemas.microsoft.com/office/powerpoint/2010/main" val="20258582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endParaRPr lang="en-US" altLang="en-US"/>
          </a:p>
        </p:txBody>
      </p:sp>
      <p:sp>
        <p:nvSpPr>
          <p:cNvPr id="5" name="Rectangle 5"/>
          <p:cNvSpPr>
            <a:spLocks noGrp="1" noChangeArrowheads="1"/>
          </p:cNvSpPr>
          <p:nvPr>
            <p:ph type="ftr" sz="quarter" idx="11"/>
          </p:nvPr>
        </p:nvSpPr>
        <p:spPr>
          <a:ln/>
        </p:spPr>
        <p:txBody>
          <a:bodyPr/>
          <a:lstStyle>
            <a:lvl1pPr>
              <a:defRPr/>
            </a:lvl1pPr>
          </a:lstStyle>
          <a:p>
            <a:endParaRPr lang="en-US" altLang="en-US"/>
          </a:p>
        </p:txBody>
      </p:sp>
      <p:sp>
        <p:nvSpPr>
          <p:cNvPr id="6" name="Rectangle 6"/>
          <p:cNvSpPr>
            <a:spLocks noGrp="1" noChangeArrowheads="1"/>
          </p:cNvSpPr>
          <p:nvPr>
            <p:ph type="sldNum" sz="quarter" idx="12"/>
          </p:nvPr>
        </p:nvSpPr>
        <p:spPr>
          <a:ln/>
        </p:spPr>
        <p:txBody>
          <a:bodyPr/>
          <a:lstStyle>
            <a:lvl1pPr>
              <a:defRPr/>
            </a:lvl1pPr>
          </a:lstStyle>
          <a:p>
            <a:fld id="{08612538-6AA4-A743-9622-706BA31DB0AD}" type="slidenum">
              <a:rPr lang="en-US" altLang="en-US"/>
              <a:pPr/>
              <a:t>‹#›</a:t>
            </a:fld>
            <a:endParaRPr lang="en-US" altLang="en-US"/>
          </a:p>
        </p:txBody>
      </p:sp>
    </p:spTree>
    <p:extLst>
      <p:ext uri="{BB962C8B-B14F-4D97-AF65-F5344CB8AC3E}">
        <p14:creationId xmlns:p14="http://schemas.microsoft.com/office/powerpoint/2010/main" val="11665264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endParaRPr lang="en-US" altLang="en-US"/>
          </a:p>
        </p:txBody>
      </p:sp>
      <p:sp>
        <p:nvSpPr>
          <p:cNvPr id="5" name="Rectangle 5"/>
          <p:cNvSpPr>
            <a:spLocks noGrp="1" noChangeArrowheads="1"/>
          </p:cNvSpPr>
          <p:nvPr>
            <p:ph type="ftr" sz="quarter" idx="11"/>
          </p:nvPr>
        </p:nvSpPr>
        <p:spPr>
          <a:ln/>
        </p:spPr>
        <p:txBody>
          <a:bodyPr/>
          <a:lstStyle>
            <a:lvl1pPr>
              <a:defRPr/>
            </a:lvl1pPr>
          </a:lstStyle>
          <a:p>
            <a:endParaRPr lang="en-US" altLang="en-US"/>
          </a:p>
        </p:txBody>
      </p:sp>
      <p:sp>
        <p:nvSpPr>
          <p:cNvPr id="6" name="Rectangle 6"/>
          <p:cNvSpPr>
            <a:spLocks noGrp="1" noChangeArrowheads="1"/>
          </p:cNvSpPr>
          <p:nvPr>
            <p:ph type="sldNum" sz="quarter" idx="12"/>
          </p:nvPr>
        </p:nvSpPr>
        <p:spPr>
          <a:ln/>
        </p:spPr>
        <p:txBody>
          <a:bodyPr/>
          <a:lstStyle>
            <a:lvl1pPr>
              <a:defRPr/>
            </a:lvl1pPr>
          </a:lstStyle>
          <a:p>
            <a:fld id="{816B235E-8B7C-4747-9BE2-9DA4E7077C69}" type="slidenum">
              <a:rPr lang="en-US" altLang="en-US"/>
              <a:pPr/>
              <a:t>‹#›</a:t>
            </a:fld>
            <a:endParaRPr lang="en-US" altLang="en-US"/>
          </a:p>
        </p:txBody>
      </p:sp>
    </p:spTree>
    <p:extLst>
      <p:ext uri="{BB962C8B-B14F-4D97-AF65-F5344CB8AC3E}">
        <p14:creationId xmlns:p14="http://schemas.microsoft.com/office/powerpoint/2010/main" val="13511875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endParaRPr lang="en-US" altLang="en-US"/>
          </a:p>
        </p:txBody>
      </p:sp>
      <p:sp>
        <p:nvSpPr>
          <p:cNvPr id="5" name="Rectangle 5"/>
          <p:cNvSpPr>
            <a:spLocks noGrp="1" noChangeArrowheads="1"/>
          </p:cNvSpPr>
          <p:nvPr>
            <p:ph type="ftr" sz="quarter" idx="11"/>
          </p:nvPr>
        </p:nvSpPr>
        <p:spPr>
          <a:ln/>
        </p:spPr>
        <p:txBody>
          <a:bodyPr/>
          <a:lstStyle>
            <a:lvl1pPr>
              <a:defRPr/>
            </a:lvl1pPr>
          </a:lstStyle>
          <a:p>
            <a:endParaRPr lang="en-US" altLang="en-US"/>
          </a:p>
        </p:txBody>
      </p:sp>
      <p:sp>
        <p:nvSpPr>
          <p:cNvPr id="6" name="Rectangle 6"/>
          <p:cNvSpPr>
            <a:spLocks noGrp="1" noChangeArrowheads="1"/>
          </p:cNvSpPr>
          <p:nvPr>
            <p:ph type="sldNum" sz="quarter" idx="12"/>
          </p:nvPr>
        </p:nvSpPr>
        <p:spPr>
          <a:ln/>
        </p:spPr>
        <p:txBody>
          <a:bodyPr/>
          <a:lstStyle>
            <a:lvl1pPr>
              <a:defRPr/>
            </a:lvl1pPr>
          </a:lstStyle>
          <a:p>
            <a:fld id="{799902A6-EDD9-E140-B895-BD1FC49C1612}" type="slidenum">
              <a:rPr lang="en-US" altLang="en-US"/>
              <a:pPr/>
              <a:t>‹#›</a:t>
            </a:fld>
            <a:endParaRPr lang="en-US" altLang="en-US"/>
          </a:p>
        </p:txBody>
      </p:sp>
    </p:spTree>
    <p:extLst>
      <p:ext uri="{BB962C8B-B14F-4D97-AF65-F5344CB8AC3E}">
        <p14:creationId xmlns:p14="http://schemas.microsoft.com/office/powerpoint/2010/main" val="19178762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4"/>
          <p:cNvSpPr>
            <a:spLocks noGrp="1" noChangeArrowheads="1"/>
          </p:cNvSpPr>
          <p:nvPr>
            <p:ph type="dt" sz="half" idx="10"/>
          </p:nvPr>
        </p:nvSpPr>
        <p:spPr>
          <a:ln/>
        </p:spPr>
        <p:txBody>
          <a:bodyPr/>
          <a:lstStyle>
            <a:lvl1pPr>
              <a:defRPr/>
            </a:lvl1pPr>
          </a:lstStyle>
          <a:p>
            <a:endParaRPr lang="en-US" altLang="en-US"/>
          </a:p>
        </p:txBody>
      </p:sp>
      <p:sp>
        <p:nvSpPr>
          <p:cNvPr id="5" name="Rectangle 5"/>
          <p:cNvSpPr>
            <a:spLocks noGrp="1" noChangeArrowheads="1"/>
          </p:cNvSpPr>
          <p:nvPr>
            <p:ph type="ftr" sz="quarter" idx="11"/>
          </p:nvPr>
        </p:nvSpPr>
        <p:spPr>
          <a:ln/>
        </p:spPr>
        <p:txBody>
          <a:bodyPr/>
          <a:lstStyle>
            <a:lvl1pPr>
              <a:defRPr/>
            </a:lvl1pPr>
          </a:lstStyle>
          <a:p>
            <a:endParaRPr lang="en-US" altLang="en-US"/>
          </a:p>
        </p:txBody>
      </p:sp>
      <p:sp>
        <p:nvSpPr>
          <p:cNvPr id="6" name="Rectangle 6"/>
          <p:cNvSpPr>
            <a:spLocks noGrp="1" noChangeArrowheads="1"/>
          </p:cNvSpPr>
          <p:nvPr>
            <p:ph type="sldNum" sz="quarter" idx="12"/>
          </p:nvPr>
        </p:nvSpPr>
        <p:spPr>
          <a:ln/>
        </p:spPr>
        <p:txBody>
          <a:bodyPr/>
          <a:lstStyle>
            <a:lvl1pPr>
              <a:defRPr/>
            </a:lvl1pPr>
          </a:lstStyle>
          <a:p>
            <a:fld id="{4C2237C4-C340-6249-AD6B-41EC63352E67}" type="slidenum">
              <a:rPr lang="en-US" altLang="en-US"/>
              <a:pPr/>
              <a:t>‹#›</a:t>
            </a:fld>
            <a:endParaRPr lang="en-US" altLang="en-US"/>
          </a:p>
        </p:txBody>
      </p:sp>
    </p:spTree>
    <p:extLst>
      <p:ext uri="{BB962C8B-B14F-4D97-AF65-F5344CB8AC3E}">
        <p14:creationId xmlns:p14="http://schemas.microsoft.com/office/powerpoint/2010/main" val="14320501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endParaRPr lang="en-US" altLang="en-US"/>
          </a:p>
        </p:txBody>
      </p:sp>
      <p:sp>
        <p:nvSpPr>
          <p:cNvPr id="5" name="Rectangle 5"/>
          <p:cNvSpPr>
            <a:spLocks noGrp="1" noChangeArrowheads="1"/>
          </p:cNvSpPr>
          <p:nvPr>
            <p:ph type="ftr" sz="quarter" idx="11"/>
          </p:nvPr>
        </p:nvSpPr>
        <p:spPr>
          <a:ln/>
        </p:spPr>
        <p:txBody>
          <a:bodyPr/>
          <a:lstStyle>
            <a:lvl1pPr>
              <a:defRPr/>
            </a:lvl1pPr>
          </a:lstStyle>
          <a:p>
            <a:endParaRPr lang="en-US" altLang="en-US"/>
          </a:p>
        </p:txBody>
      </p:sp>
      <p:sp>
        <p:nvSpPr>
          <p:cNvPr id="6" name="Rectangle 6"/>
          <p:cNvSpPr>
            <a:spLocks noGrp="1" noChangeArrowheads="1"/>
          </p:cNvSpPr>
          <p:nvPr>
            <p:ph type="sldNum" sz="quarter" idx="12"/>
          </p:nvPr>
        </p:nvSpPr>
        <p:spPr>
          <a:ln/>
        </p:spPr>
        <p:txBody>
          <a:bodyPr/>
          <a:lstStyle>
            <a:lvl1pPr>
              <a:defRPr/>
            </a:lvl1pPr>
          </a:lstStyle>
          <a:p>
            <a:fld id="{8DA6FB51-61FE-E443-AB1B-A76F080E09F8}" type="slidenum">
              <a:rPr lang="en-US" altLang="en-US"/>
              <a:pPr/>
              <a:t>‹#›</a:t>
            </a:fld>
            <a:endParaRPr lang="en-US" altLang="en-US"/>
          </a:p>
        </p:txBody>
      </p:sp>
    </p:spTree>
    <p:extLst>
      <p:ext uri="{BB962C8B-B14F-4D97-AF65-F5344CB8AC3E}">
        <p14:creationId xmlns:p14="http://schemas.microsoft.com/office/powerpoint/2010/main" val="16181097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endParaRPr lang="en-US" altLang="en-US"/>
          </a:p>
        </p:txBody>
      </p:sp>
      <p:sp>
        <p:nvSpPr>
          <p:cNvPr id="6" name="Rectangle 5"/>
          <p:cNvSpPr>
            <a:spLocks noGrp="1" noChangeArrowheads="1"/>
          </p:cNvSpPr>
          <p:nvPr>
            <p:ph type="ftr" sz="quarter" idx="11"/>
          </p:nvPr>
        </p:nvSpPr>
        <p:spPr>
          <a:ln/>
        </p:spPr>
        <p:txBody>
          <a:bodyPr/>
          <a:lstStyle>
            <a:lvl1pPr>
              <a:defRPr/>
            </a:lvl1pPr>
          </a:lstStyle>
          <a:p>
            <a:endParaRPr lang="en-US" altLang="en-US"/>
          </a:p>
        </p:txBody>
      </p:sp>
      <p:sp>
        <p:nvSpPr>
          <p:cNvPr id="7" name="Rectangle 6"/>
          <p:cNvSpPr>
            <a:spLocks noGrp="1" noChangeArrowheads="1"/>
          </p:cNvSpPr>
          <p:nvPr>
            <p:ph type="sldNum" sz="quarter" idx="12"/>
          </p:nvPr>
        </p:nvSpPr>
        <p:spPr>
          <a:ln/>
        </p:spPr>
        <p:txBody>
          <a:bodyPr/>
          <a:lstStyle>
            <a:lvl1pPr>
              <a:defRPr/>
            </a:lvl1pPr>
          </a:lstStyle>
          <a:p>
            <a:fld id="{8C647BFF-E266-9F4F-BC8D-E3BF24B193E4}" type="slidenum">
              <a:rPr lang="en-US" altLang="en-US"/>
              <a:pPr/>
              <a:t>‹#›</a:t>
            </a:fld>
            <a:endParaRPr lang="en-US" altLang="en-US"/>
          </a:p>
        </p:txBody>
      </p:sp>
    </p:spTree>
    <p:extLst>
      <p:ext uri="{BB962C8B-B14F-4D97-AF65-F5344CB8AC3E}">
        <p14:creationId xmlns:p14="http://schemas.microsoft.com/office/powerpoint/2010/main" val="1984591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endParaRPr lang="en-US" altLang="en-US"/>
          </a:p>
        </p:txBody>
      </p:sp>
      <p:sp>
        <p:nvSpPr>
          <p:cNvPr id="8" name="Rectangle 5"/>
          <p:cNvSpPr>
            <a:spLocks noGrp="1" noChangeArrowheads="1"/>
          </p:cNvSpPr>
          <p:nvPr>
            <p:ph type="ftr" sz="quarter" idx="11"/>
          </p:nvPr>
        </p:nvSpPr>
        <p:spPr>
          <a:ln/>
        </p:spPr>
        <p:txBody>
          <a:bodyPr/>
          <a:lstStyle>
            <a:lvl1pPr>
              <a:defRPr/>
            </a:lvl1pPr>
          </a:lstStyle>
          <a:p>
            <a:endParaRPr lang="en-US" altLang="en-US"/>
          </a:p>
        </p:txBody>
      </p:sp>
      <p:sp>
        <p:nvSpPr>
          <p:cNvPr id="9" name="Rectangle 6"/>
          <p:cNvSpPr>
            <a:spLocks noGrp="1" noChangeArrowheads="1"/>
          </p:cNvSpPr>
          <p:nvPr>
            <p:ph type="sldNum" sz="quarter" idx="12"/>
          </p:nvPr>
        </p:nvSpPr>
        <p:spPr>
          <a:ln/>
        </p:spPr>
        <p:txBody>
          <a:bodyPr/>
          <a:lstStyle>
            <a:lvl1pPr>
              <a:defRPr/>
            </a:lvl1pPr>
          </a:lstStyle>
          <a:p>
            <a:fld id="{FEBC6171-8D2D-064E-847E-E221CE0F23E8}" type="slidenum">
              <a:rPr lang="en-US" altLang="en-US"/>
              <a:pPr/>
              <a:t>‹#›</a:t>
            </a:fld>
            <a:endParaRPr lang="en-US" altLang="en-US"/>
          </a:p>
        </p:txBody>
      </p:sp>
    </p:spTree>
    <p:extLst>
      <p:ext uri="{BB962C8B-B14F-4D97-AF65-F5344CB8AC3E}">
        <p14:creationId xmlns:p14="http://schemas.microsoft.com/office/powerpoint/2010/main" val="3159908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endParaRPr lang="en-US" altLang="en-US"/>
          </a:p>
        </p:txBody>
      </p:sp>
      <p:sp>
        <p:nvSpPr>
          <p:cNvPr id="4" name="Rectangle 5"/>
          <p:cNvSpPr>
            <a:spLocks noGrp="1" noChangeArrowheads="1"/>
          </p:cNvSpPr>
          <p:nvPr>
            <p:ph type="ftr" sz="quarter" idx="11"/>
          </p:nvPr>
        </p:nvSpPr>
        <p:spPr>
          <a:ln/>
        </p:spPr>
        <p:txBody>
          <a:bodyPr/>
          <a:lstStyle>
            <a:lvl1pPr>
              <a:defRPr/>
            </a:lvl1pPr>
          </a:lstStyle>
          <a:p>
            <a:endParaRPr lang="en-US" altLang="en-US"/>
          </a:p>
        </p:txBody>
      </p:sp>
      <p:sp>
        <p:nvSpPr>
          <p:cNvPr id="5" name="Rectangle 6"/>
          <p:cNvSpPr>
            <a:spLocks noGrp="1" noChangeArrowheads="1"/>
          </p:cNvSpPr>
          <p:nvPr>
            <p:ph type="sldNum" sz="quarter" idx="12"/>
          </p:nvPr>
        </p:nvSpPr>
        <p:spPr>
          <a:ln/>
        </p:spPr>
        <p:txBody>
          <a:bodyPr/>
          <a:lstStyle>
            <a:lvl1pPr>
              <a:defRPr/>
            </a:lvl1pPr>
          </a:lstStyle>
          <a:p>
            <a:fld id="{C15BF4F4-F0DF-E941-9911-4B01AE19AE2A}" type="slidenum">
              <a:rPr lang="en-US" altLang="en-US"/>
              <a:pPr/>
              <a:t>‹#›</a:t>
            </a:fld>
            <a:endParaRPr lang="en-US" altLang="en-US"/>
          </a:p>
        </p:txBody>
      </p:sp>
    </p:spTree>
    <p:extLst>
      <p:ext uri="{BB962C8B-B14F-4D97-AF65-F5344CB8AC3E}">
        <p14:creationId xmlns:p14="http://schemas.microsoft.com/office/powerpoint/2010/main" val="1303501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US" altLang="en-US"/>
          </a:p>
        </p:txBody>
      </p:sp>
      <p:sp>
        <p:nvSpPr>
          <p:cNvPr id="3" name="Rectangle 5"/>
          <p:cNvSpPr>
            <a:spLocks noGrp="1" noChangeArrowheads="1"/>
          </p:cNvSpPr>
          <p:nvPr>
            <p:ph type="ftr" sz="quarter" idx="11"/>
          </p:nvPr>
        </p:nvSpPr>
        <p:spPr>
          <a:ln/>
        </p:spPr>
        <p:txBody>
          <a:bodyPr/>
          <a:lstStyle>
            <a:lvl1pPr>
              <a:defRPr/>
            </a:lvl1pPr>
          </a:lstStyle>
          <a:p>
            <a:endParaRPr lang="en-US" altLang="en-US"/>
          </a:p>
        </p:txBody>
      </p:sp>
      <p:sp>
        <p:nvSpPr>
          <p:cNvPr id="4" name="Rectangle 6"/>
          <p:cNvSpPr>
            <a:spLocks noGrp="1" noChangeArrowheads="1"/>
          </p:cNvSpPr>
          <p:nvPr>
            <p:ph type="sldNum" sz="quarter" idx="12"/>
          </p:nvPr>
        </p:nvSpPr>
        <p:spPr>
          <a:ln/>
        </p:spPr>
        <p:txBody>
          <a:bodyPr/>
          <a:lstStyle>
            <a:lvl1pPr>
              <a:defRPr/>
            </a:lvl1pPr>
          </a:lstStyle>
          <a:p>
            <a:fld id="{15743DDB-7EF2-E243-BF55-DD4B25178E87}" type="slidenum">
              <a:rPr lang="en-US" altLang="en-US"/>
              <a:pPr/>
              <a:t>‹#›</a:t>
            </a:fld>
            <a:endParaRPr lang="en-US" altLang="en-US"/>
          </a:p>
        </p:txBody>
      </p:sp>
    </p:spTree>
    <p:extLst>
      <p:ext uri="{BB962C8B-B14F-4D97-AF65-F5344CB8AC3E}">
        <p14:creationId xmlns:p14="http://schemas.microsoft.com/office/powerpoint/2010/main" val="3622057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ltLang="en-US"/>
          </a:p>
        </p:txBody>
      </p:sp>
      <p:sp>
        <p:nvSpPr>
          <p:cNvPr id="6" name="Rectangle 5"/>
          <p:cNvSpPr>
            <a:spLocks noGrp="1" noChangeArrowheads="1"/>
          </p:cNvSpPr>
          <p:nvPr>
            <p:ph type="ftr" sz="quarter" idx="11"/>
          </p:nvPr>
        </p:nvSpPr>
        <p:spPr>
          <a:ln/>
        </p:spPr>
        <p:txBody>
          <a:bodyPr/>
          <a:lstStyle>
            <a:lvl1pPr>
              <a:defRPr/>
            </a:lvl1pPr>
          </a:lstStyle>
          <a:p>
            <a:endParaRPr lang="en-US" altLang="en-US"/>
          </a:p>
        </p:txBody>
      </p:sp>
      <p:sp>
        <p:nvSpPr>
          <p:cNvPr id="7" name="Rectangle 6"/>
          <p:cNvSpPr>
            <a:spLocks noGrp="1" noChangeArrowheads="1"/>
          </p:cNvSpPr>
          <p:nvPr>
            <p:ph type="sldNum" sz="quarter" idx="12"/>
          </p:nvPr>
        </p:nvSpPr>
        <p:spPr>
          <a:ln/>
        </p:spPr>
        <p:txBody>
          <a:bodyPr/>
          <a:lstStyle>
            <a:lvl1pPr>
              <a:defRPr/>
            </a:lvl1pPr>
          </a:lstStyle>
          <a:p>
            <a:fld id="{E6685921-CDFB-F443-8502-C35095346B86}" type="slidenum">
              <a:rPr lang="en-US" altLang="en-US"/>
              <a:pPr/>
              <a:t>‹#›</a:t>
            </a:fld>
            <a:endParaRPr lang="en-US" altLang="en-US"/>
          </a:p>
        </p:txBody>
      </p:sp>
    </p:spTree>
    <p:extLst>
      <p:ext uri="{BB962C8B-B14F-4D97-AF65-F5344CB8AC3E}">
        <p14:creationId xmlns:p14="http://schemas.microsoft.com/office/powerpoint/2010/main" val="16232333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ltLang="en-US"/>
          </a:p>
        </p:txBody>
      </p:sp>
      <p:sp>
        <p:nvSpPr>
          <p:cNvPr id="6" name="Rectangle 5"/>
          <p:cNvSpPr>
            <a:spLocks noGrp="1" noChangeArrowheads="1"/>
          </p:cNvSpPr>
          <p:nvPr>
            <p:ph type="ftr" sz="quarter" idx="11"/>
          </p:nvPr>
        </p:nvSpPr>
        <p:spPr>
          <a:ln/>
        </p:spPr>
        <p:txBody>
          <a:bodyPr/>
          <a:lstStyle>
            <a:lvl1pPr>
              <a:defRPr/>
            </a:lvl1pPr>
          </a:lstStyle>
          <a:p>
            <a:endParaRPr lang="en-US" altLang="en-US"/>
          </a:p>
        </p:txBody>
      </p:sp>
      <p:sp>
        <p:nvSpPr>
          <p:cNvPr id="7" name="Rectangle 6"/>
          <p:cNvSpPr>
            <a:spLocks noGrp="1" noChangeArrowheads="1"/>
          </p:cNvSpPr>
          <p:nvPr>
            <p:ph type="sldNum" sz="quarter" idx="12"/>
          </p:nvPr>
        </p:nvSpPr>
        <p:spPr>
          <a:ln/>
        </p:spPr>
        <p:txBody>
          <a:bodyPr/>
          <a:lstStyle>
            <a:lvl1pPr>
              <a:defRPr/>
            </a:lvl1pPr>
          </a:lstStyle>
          <a:p>
            <a:fld id="{C78D946A-6C73-CC4E-944D-F7B201FD10BE}" type="slidenum">
              <a:rPr lang="en-US" altLang="en-US"/>
              <a:pPr/>
              <a:t>‹#›</a:t>
            </a:fld>
            <a:endParaRPr lang="en-US" altLang="en-US"/>
          </a:p>
        </p:txBody>
      </p:sp>
    </p:spTree>
    <p:extLst>
      <p:ext uri="{BB962C8B-B14F-4D97-AF65-F5344CB8AC3E}">
        <p14:creationId xmlns:p14="http://schemas.microsoft.com/office/powerpoint/2010/main" val="5131743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2"/>
            </a:gs>
            <a:gs pos="74000">
              <a:schemeClr val="accent1">
                <a:lumMod val="45000"/>
                <a:lumOff val="55000"/>
              </a:schemeClr>
            </a:gs>
            <a:gs pos="83000">
              <a:schemeClr val="accent1">
                <a:lumMod val="45000"/>
                <a:lumOff val="55000"/>
              </a:schemeClr>
            </a:gs>
            <a:gs pos="100000">
              <a:schemeClr val="accent1">
                <a:lumMod val="30000"/>
                <a:lumOff val="70000"/>
              </a:schemeClr>
            </a:gs>
          </a:gsLst>
          <a:lin ang="4200000" scaled="0"/>
          <a:tileRect/>
        </a:gradFill>
        <a:effectLst/>
      </p:bgPr>
    </p:bg>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74755"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solidFill>
                  <a:srgbClr val="000000"/>
                </a:solidFill>
              </a:defRPr>
            </a:lvl1pPr>
          </a:lstStyle>
          <a:p>
            <a:endParaRPr lang="en-US"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solidFill>
                  <a:srgbClr val="000000"/>
                </a:solidFill>
              </a:defRPr>
            </a:lvl1pPr>
          </a:lstStyle>
          <a:p>
            <a:endParaRPr lang="en-US"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solidFill>
                  <a:srgbClr val="000000"/>
                </a:solidFill>
              </a:defRPr>
            </a:lvl1pPr>
          </a:lstStyle>
          <a:p>
            <a:fld id="{99D4F9DA-4163-2948-B5D4-57007C37C8A2}"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4681" r:id="rId1"/>
    <p:sldLayoutId id="2147484682" r:id="rId2"/>
    <p:sldLayoutId id="2147484683" r:id="rId3"/>
    <p:sldLayoutId id="2147484684" r:id="rId4"/>
    <p:sldLayoutId id="2147484685" r:id="rId5"/>
    <p:sldLayoutId id="2147484686" r:id="rId6"/>
    <p:sldLayoutId id="2147484687" r:id="rId7"/>
    <p:sldLayoutId id="2147484688" r:id="rId8"/>
    <p:sldLayoutId id="2147484689" r:id="rId9"/>
    <p:sldLayoutId id="2147484690" r:id="rId10"/>
    <p:sldLayoutId id="2147484691" r:id="rId11"/>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s>
</file>

<file path=ppt/slides/_rels/slide15.xml.rels><?xml version="1.0" encoding="UTF-8" standalone="yes"?>
<Relationships xmlns="http://schemas.openxmlformats.org/package/2006/relationships"><Relationship Id="rId3" Type="http://schemas.openxmlformats.org/officeDocument/2006/relationships/hyperlink" Target="https://doi.org/10.1093/eurheartj/ehv318" TargetMode="External"/><Relationship Id="rId4" Type="http://schemas.openxmlformats.org/officeDocument/2006/relationships/image" Target="../media/image8.png"/><Relationship Id="rId5" Type="http://schemas.openxmlformats.org/officeDocument/2006/relationships/image" Target="../media/image9.jpeg"/><Relationship Id="rId6"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9.jpeg"/><Relationship Id="rId3" Type="http://schemas.openxmlformats.org/officeDocument/2006/relationships/image" Target="../media/image30.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5"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83513" y="241300"/>
            <a:ext cx="819150" cy="13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8066" name="Rectangle 13"/>
          <p:cNvSpPr>
            <a:spLocks noGrp="1" noChangeArrowheads="1"/>
          </p:cNvSpPr>
          <p:nvPr>
            <p:ph type="ctrTitle"/>
          </p:nvPr>
        </p:nvSpPr>
        <p:spPr>
          <a:xfrm>
            <a:off x="609600" y="2351735"/>
            <a:ext cx="7772400" cy="1470025"/>
          </a:xfrm>
        </p:spPr>
        <p:txBody>
          <a:bodyPr/>
          <a:lstStyle/>
          <a:p>
            <a:r>
              <a:rPr lang="fr-FR" sz="3200" dirty="0" err="1">
                <a:latin typeface="Times" charset="0"/>
                <a:ea typeface="Times" charset="0"/>
                <a:cs typeface="Times" charset="0"/>
              </a:rPr>
              <a:t>Pericardial</a:t>
            </a:r>
            <a:r>
              <a:rPr lang="fr-FR" sz="3200" dirty="0">
                <a:latin typeface="Times" charset="0"/>
                <a:ea typeface="Times" charset="0"/>
                <a:cs typeface="Times" charset="0"/>
              </a:rPr>
              <a:t> </a:t>
            </a:r>
            <a:r>
              <a:rPr lang="fr-FR" sz="3200" dirty="0" err="1" smtClean="0">
                <a:latin typeface="Times" charset="0"/>
                <a:ea typeface="Times" charset="0"/>
                <a:cs typeface="Times" charset="0"/>
              </a:rPr>
              <a:t>diseases</a:t>
            </a:r>
            <a:r>
              <a:rPr lang="fr-FR" sz="3200" dirty="0" smtClean="0">
                <a:latin typeface="Times" charset="0"/>
                <a:ea typeface="Times" charset="0"/>
                <a:cs typeface="Times" charset="0"/>
              </a:rPr>
              <a:t> </a:t>
            </a:r>
            <a:br>
              <a:rPr lang="fr-FR" sz="3200" dirty="0" smtClean="0">
                <a:latin typeface="Times" charset="0"/>
                <a:ea typeface="Times" charset="0"/>
                <a:cs typeface="Times" charset="0"/>
              </a:rPr>
            </a:br>
            <a:r>
              <a:rPr lang="fr-FR" sz="3200" dirty="0" err="1" smtClean="0">
                <a:latin typeface="Times" charset="0"/>
                <a:ea typeface="Times" charset="0"/>
                <a:cs typeface="Times" charset="0"/>
              </a:rPr>
              <a:t>Clinical</a:t>
            </a:r>
            <a:r>
              <a:rPr lang="fr-FR" sz="3200" dirty="0" smtClean="0">
                <a:latin typeface="Times" charset="0"/>
                <a:ea typeface="Times" charset="0"/>
                <a:cs typeface="Times" charset="0"/>
              </a:rPr>
              <a:t> </a:t>
            </a:r>
            <a:r>
              <a:rPr lang="fr-FR" sz="3200" dirty="0">
                <a:latin typeface="Times" charset="0"/>
                <a:ea typeface="Times" charset="0"/>
                <a:cs typeface="Times" charset="0"/>
              </a:rPr>
              <a:t>manifestations on the </a:t>
            </a:r>
            <a:r>
              <a:rPr lang="fr-FR" sz="3200" dirty="0" err="1">
                <a:latin typeface="Times" charset="0"/>
                <a:ea typeface="Times" charset="0"/>
                <a:cs typeface="Times" charset="0"/>
              </a:rPr>
              <a:t>heart</a:t>
            </a:r>
            <a:r>
              <a:rPr lang="fr-FR" sz="3200" dirty="0">
                <a:latin typeface="Times" charset="0"/>
                <a:ea typeface="Times" charset="0"/>
                <a:cs typeface="Times" charset="0"/>
              </a:rPr>
              <a:t> </a:t>
            </a:r>
            <a:r>
              <a:rPr lang="fr-FR" sz="3200" dirty="0" err="1">
                <a:latin typeface="Times" charset="0"/>
                <a:ea typeface="Times" charset="0"/>
                <a:cs typeface="Times" charset="0"/>
              </a:rPr>
              <a:t>during</a:t>
            </a:r>
            <a:r>
              <a:rPr lang="fr-FR" sz="3200" dirty="0">
                <a:latin typeface="Times" charset="0"/>
                <a:ea typeface="Times" charset="0"/>
                <a:cs typeface="Times" charset="0"/>
              </a:rPr>
              <a:t> </a:t>
            </a:r>
            <a:r>
              <a:rPr lang="fr-FR" sz="3200" dirty="0" err="1">
                <a:latin typeface="Times" charset="0"/>
                <a:ea typeface="Times" charset="0"/>
                <a:cs typeface="Times" charset="0"/>
              </a:rPr>
              <a:t>other</a:t>
            </a:r>
            <a:r>
              <a:rPr lang="fr-FR" sz="3200" dirty="0">
                <a:latin typeface="Times" charset="0"/>
                <a:ea typeface="Times" charset="0"/>
                <a:cs typeface="Times" charset="0"/>
              </a:rPr>
              <a:t> conditions</a:t>
            </a:r>
            <a:endParaRPr lang="en-US" altLang="en-US" sz="3200" dirty="0">
              <a:latin typeface="Times" charset="0"/>
              <a:ea typeface="Times" charset="0"/>
              <a:cs typeface="Times" charset="0"/>
            </a:endParaRPr>
          </a:p>
        </p:txBody>
      </p:sp>
      <p:sp>
        <p:nvSpPr>
          <p:cNvPr id="88067" name="Rectangle 14"/>
          <p:cNvSpPr>
            <a:spLocks noGrp="1" noChangeArrowheads="1"/>
          </p:cNvSpPr>
          <p:nvPr>
            <p:ph type="subTitle" idx="1"/>
          </p:nvPr>
        </p:nvSpPr>
        <p:spPr>
          <a:xfrm>
            <a:off x="1428750" y="5105400"/>
            <a:ext cx="6400800" cy="1752600"/>
          </a:xfrm>
        </p:spPr>
        <p:txBody>
          <a:bodyPr/>
          <a:lstStyle/>
          <a:p>
            <a:pPr eaLnBrk="1" hangingPunct="1"/>
            <a:endParaRPr lang="x-none" altLang="en-US" sz="2800"/>
          </a:p>
          <a:p>
            <a:pPr eaLnBrk="1" hangingPunct="1"/>
            <a:endParaRPr lang="en-US" altLang="en-US" sz="2800"/>
          </a:p>
        </p:txBody>
      </p:sp>
      <p:sp>
        <p:nvSpPr>
          <p:cNvPr id="88068" name="TextBox 6"/>
          <p:cNvSpPr txBox="1">
            <a:spLocks noChangeArrowheads="1"/>
          </p:cNvSpPr>
          <p:nvPr/>
        </p:nvSpPr>
        <p:spPr bwMode="auto">
          <a:xfrm>
            <a:off x="114300" y="1228283"/>
            <a:ext cx="8763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en-US" sz="2400" dirty="0" smtClean="0">
                <a:solidFill>
                  <a:srgbClr val="000000"/>
                </a:solidFill>
                <a:latin typeface="Times" charset="0"/>
                <a:ea typeface="Times" charset="0"/>
                <a:cs typeface="Times" charset="0"/>
              </a:rPr>
              <a:t>Internal medicine, IV year</a:t>
            </a:r>
            <a:endParaRPr lang="x-none" altLang="en-US" sz="2400" dirty="0">
              <a:solidFill>
                <a:srgbClr val="000000"/>
              </a:solidFill>
              <a:latin typeface="Times" charset="0"/>
              <a:ea typeface="Times" charset="0"/>
              <a:cs typeface="Times" charset="0"/>
            </a:endParaRPr>
          </a:p>
        </p:txBody>
      </p:sp>
      <p:sp>
        <p:nvSpPr>
          <p:cNvPr id="88069" name="Title 1"/>
          <p:cNvSpPr txBox="1">
            <a:spLocks/>
          </p:cNvSpPr>
          <p:nvPr/>
        </p:nvSpPr>
        <p:spPr bwMode="auto">
          <a:xfrm>
            <a:off x="1066800" y="4648200"/>
            <a:ext cx="6858000" cy="68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en-US" sz="2400" dirty="0" smtClean="0">
                <a:latin typeface="Times" charset="0"/>
                <a:ea typeface="Times" charset="0"/>
                <a:cs typeface="Times" charset="0"/>
              </a:rPr>
              <a:t>Asst. prof. </a:t>
            </a:r>
            <a:r>
              <a:rPr lang="en-US" altLang="en-US" sz="2400" dirty="0" err="1" smtClean="0">
                <a:latin typeface="Times" charset="0"/>
                <a:ea typeface="Times" charset="0"/>
                <a:cs typeface="Times" charset="0"/>
              </a:rPr>
              <a:t>Miodrag</a:t>
            </a:r>
            <a:r>
              <a:rPr lang="en-US" altLang="en-US" sz="2400" dirty="0" smtClean="0">
                <a:latin typeface="Times" charset="0"/>
                <a:ea typeface="Times" charset="0"/>
                <a:cs typeface="Times" charset="0"/>
              </a:rPr>
              <a:t> Sreckovic</a:t>
            </a:r>
            <a:endParaRPr lang="en-US" altLang="en-US" sz="2400" dirty="0">
              <a:latin typeface="Times" charset="0"/>
              <a:ea typeface="Times" charset="0"/>
              <a:cs typeface="Times" charset="0"/>
            </a:endParaRPr>
          </a:p>
        </p:txBody>
      </p:sp>
      <p:sp>
        <p:nvSpPr>
          <p:cNvPr id="88070" name="TextBox 6"/>
          <p:cNvSpPr txBox="1">
            <a:spLocks noChangeArrowheads="1"/>
          </p:cNvSpPr>
          <p:nvPr/>
        </p:nvSpPr>
        <p:spPr bwMode="auto">
          <a:xfrm>
            <a:off x="3429744" y="1680870"/>
            <a:ext cx="195438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sr-Latn-CS" sz="1800" dirty="0" smtClean="0">
                <a:latin typeface="Times" charset="0"/>
                <a:ea typeface="Times" charset="0"/>
                <a:cs typeface="Times" charset="0"/>
              </a:rPr>
              <a:t>Fifth week lectures</a:t>
            </a:r>
            <a:endParaRPr lang="en-US" altLang="sr-Latn-CS" sz="1800" dirty="0">
              <a:latin typeface="Times" charset="0"/>
              <a:ea typeface="Times" charset="0"/>
              <a:cs typeface="Times"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14400" y="247027"/>
            <a:ext cx="5943600" cy="5876250"/>
          </a:xfrm>
        </p:spPr>
      </p:pic>
      <p:sp>
        <p:nvSpPr>
          <p:cNvPr id="7" name="TextBox 6"/>
          <p:cNvSpPr txBox="1"/>
          <p:nvPr/>
        </p:nvSpPr>
        <p:spPr>
          <a:xfrm>
            <a:off x="914400" y="6400800"/>
            <a:ext cx="6781800" cy="369332"/>
          </a:xfrm>
          <a:prstGeom prst="rect">
            <a:avLst/>
          </a:prstGeom>
          <a:noFill/>
        </p:spPr>
        <p:txBody>
          <a:bodyPr wrap="square" rtlCol="0">
            <a:spAutoFit/>
          </a:bodyPr>
          <a:lstStyle/>
          <a:p>
            <a:r>
              <a:rPr lang="en-US" dirty="0" smtClean="0">
                <a:latin typeface="Times" charset="0"/>
                <a:ea typeface="Times" charset="0"/>
                <a:cs typeface="Times" charset="0"/>
              </a:rPr>
              <a:t>ESC guidelines pericardial disease 2015.</a:t>
            </a:r>
            <a:endParaRPr lang="en-US" dirty="0">
              <a:latin typeface="Times" charset="0"/>
              <a:ea typeface="Times" charset="0"/>
              <a:cs typeface="Times" charset="0"/>
            </a:endParaRPr>
          </a:p>
        </p:txBody>
      </p:sp>
    </p:spTree>
    <p:extLst>
      <p:ext uri="{BB962C8B-B14F-4D97-AF65-F5344CB8AC3E}">
        <p14:creationId xmlns:p14="http://schemas.microsoft.com/office/powerpoint/2010/main" val="18798160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9600" y="274637"/>
            <a:ext cx="7772400" cy="5652655"/>
          </a:xfrm>
        </p:spPr>
      </p:pic>
      <p:sp>
        <p:nvSpPr>
          <p:cNvPr id="5" name="Rectangle 4"/>
          <p:cNvSpPr/>
          <p:nvPr/>
        </p:nvSpPr>
        <p:spPr>
          <a:xfrm>
            <a:off x="612718" y="6248400"/>
            <a:ext cx="3961341" cy="369332"/>
          </a:xfrm>
          <a:prstGeom prst="rect">
            <a:avLst/>
          </a:prstGeom>
        </p:spPr>
        <p:txBody>
          <a:bodyPr wrap="none">
            <a:spAutoFit/>
          </a:bodyPr>
          <a:lstStyle/>
          <a:p>
            <a:r>
              <a:rPr lang="en-US" dirty="0">
                <a:latin typeface="Times" charset="0"/>
                <a:ea typeface="Times" charset="0"/>
                <a:cs typeface="Times" charset="0"/>
              </a:rPr>
              <a:t>ESC guidelines pericardial disease 2015.</a:t>
            </a:r>
            <a:endParaRPr lang="en-US" dirty="0">
              <a:latin typeface="Times" charset="0"/>
              <a:ea typeface="Times" charset="0"/>
              <a:cs typeface="Times" charset="0"/>
            </a:endParaRPr>
          </a:p>
        </p:txBody>
      </p:sp>
    </p:spTree>
    <p:extLst>
      <p:ext uri="{BB962C8B-B14F-4D97-AF65-F5344CB8AC3E}">
        <p14:creationId xmlns:p14="http://schemas.microsoft.com/office/powerpoint/2010/main" val="1189075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1331975" y="288036"/>
            <a:ext cx="6624828" cy="6309360"/>
          </a:xfrm>
          <a:prstGeom prst="rect">
            <a:avLst/>
          </a:prstGeom>
        </p:spPr>
      </p:pic>
    </p:spTree>
    <p:extLst>
      <p:ext uri="{BB962C8B-B14F-4D97-AF65-F5344CB8AC3E}">
        <p14:creationId xmlns:p14="http://schemas.microsoft.com/office/powerpoint/2010/main" val="16245515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1336547" y="249936"/>
            <a:ext cx="6691883" cy="6274308"/>
          </a:xfrm>
          <a:prstGeom prst="rect">
            <a:avLst/>
          </a:prstGeom>
        </p:spPr>
      </p:pic>
    </p:spTree>
    <p:extLst>
      <p:ext uri="{BB962C8B-B14F-4D97-AF65-F5344CB8AC3E}">
        <p14:creationId xmlns:p14="http://schemas.microsoft.com/office/powerpoint/2010/main" val="7302078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bject 3"/>
          <p:cNvPicPr/>
          <p:nvPr/>
        </p:nvPicPr>
        <p:blipFill>
          <a:blip r:embed="rId2" cstate="print"/>
          <a:stretch>
            <a:fillRect/>
          </a:stretch>
        </p:blipFill>
        <p:spPr>
          <a:xfrm>
            <a:off x="1143000" y="76200"/>
            <a:ext cx="6629400" cy="6781800"/>
          </a:xfrm>
          <a:prstGeom prst="rect">
            <a:avLst/>
          </a:prstGeom>
        </p:spPr>
      </p:pic>
      <p:sp>
        <p:nvSpPr>
          <p:cNvPr id="5" name="Title 4"/>
          <p:cNvSpPr>
            <a:spLocks noGrp="1"/>
          </p:cNvSpPr>
          <p:nvPr>
            <p:ph type="title"/>
          </p:nvPr>
        </p:nvSpPr>
        <p:spPr/>
        <p:txBody>
          <a:bodyPr/>
          <a:lstStyle/>
          <a:p>
            <a:endParaRPr lang="en-US"/>
          </a:p>
        </p:txBody>
      </p:sp>
    </p:spTree>
    <p:extLst>
      <p:ext uri="{BB962C8B-B14F-4D97-AF65-F5344CB8AC3E}">
        <p14:creationId xmlns:p14="http://schemas.microsoft.com/office/powerpoint/2010/main" val="18816079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Footer Placeholder 3"/>
          <p:cNvSpPr>
            <a:spLocks noGrp="1"/>
          </p:cNvSpPr>
          <p:nvPr>
            <p:ph type="ftr" idx="10"/>
          </p:nvPr>
        </p:nvSpPr>
        <p:spPr>
          <a:xfrm>
            <a:off x="0" y="5994400"/>
            <a:ext cx="7677150" cy="863600"/>
          </a:xfrm>
          <a:prstGeom prst="rect">
            <a:avLst/>
          </a:prstGeom>
          <a:noFill/>
          <a:ln>
            <a:noFill/>
            <a:miter lim="800000"/>
          </a:ln>
        </p:spPr>
        <p:txBody>
          <a:bodyPr lIns="180000" tIns="0" rIns="180000" bIns="0" anchor="ctr" anchorCtr="0">
            <a:noAutofit/>
          </a:bodyPr>
          <a:lstStyle>
            <a:lvl1pPr marL="342900" indent="-342900" algn="l" defTabSz="914400" rtl="0" eaLnBrk="0" fontAlgn="base" hangingPunct="0">
              <a:lnSpc>
                <a:spcPct val="100000"/>
              </a:lnSpc>
              <a:spcBef>
                <a:spcPct val="20000"/>
              </a:spcBef>
              <a:spcAft>
                <a:spcPct val="0"/>
              </a:spcAft>
              <a:buClrTx/>
              <a:buSzTx/>
              <a:buFont typeface="Arial" pitchFamily="34" charset="0"/>
              <a:buChar char="•"/>
              <a:defRPr kumimoji="0" lang="en-US" altLang="en-US" sz="1600" b="0" i="0" u="none" kern="1200" baseline="0">
                <a:solidFill>
                  <a:schemeClr val="tx1"/>
                </a:solidFill>
                <a:latin typeface="+mn-lt"/>
                <a:ea typeface="+mn-ea"/>
                <a:cs typeface="+mn-cs"/>
              </a:defRPr>
            </a:lvl1pPr>
            <a:lvl2pPr marL="742950" indent="-285750" algn="l" defTabSz="914400" rtl="0" eaLnBrk="0" fontAlgn="base" hangingPunct="0">
              <a:lnSpc>
                <a:spcPct val="100000"/>
              </a:lnSpc>
              <a:spcBef>
                <a:spcPct val="20000"/>
              </a:spcBef>
              <a:spcAft>
                <a:spcPct val="0"/>
              </a:spcAft>
              <a:buClrTx/>
              <a:buSzTx/>
              <a:buFont typeface="Arial" pitchFamily="34" charset="0"/>
              <a:buChar char="–"/>
              <a:defRPr kumimoji="0" lang="en-US" altLang="en-US" sz="1400" b="0" i="0" u="none" kern="1200" baseline="0">
                <a:solidFill>
                  <a:schemeClr val="tx1"/>
                </a:solidFill>
                <a:latin typeface="+mn-lt"/>
                <a:ea typeface="+mn-ea"/>
                <a:cs typeface="+mn-cs"/>
              </a:defRPr>
            </a:lvl2pPr>
            <a:lvl3pPr marL="1143000" indent="-228600" algn="l" defTabSz="914400" rtl="0" eaLnBrk="0" fontAlgn="base" hangingPunct="0">
              <a:lnSpc>
                <a:spcPct val="100000"/>
              </a:lnSpc>
              <a:spcBef>
                <a:spcPct val="20000"/>
              </a:spcBef>
              <a:spcAft>
                <a:spcPct val="0"/>
              </a:spcAft>
              <a:buClrTx/>
              <a:buSzTx/>
              <a:buFont typeface="Arial" pitchFamily="34" charset="0"/>
              <a:buChar char="•"/>
              <a:defRPr kumimoji="0" lang="en-US" altLang="en-US" sz="1200" b="0" i="0" u="none" kern="1200" baseline="0">
                <a:solidFill>
                  <a:schemeClr val="tx1"/>
                </a:solidFill>
                <a:latin typeface="+mn-lt"/>
                <a:ea typeface="+mn-ea"/>
                <a:cs typeface="+mn-cs"/>
              </a:defRPr>
            </a:lvl3pPr>
            <a:lvl4pPr marL="1600200" indent="-228600" algn="l" defTabSz="914400" rtl="0" eaLnBrk="0" fontAlgn="base" hangingPunct="0">
              <a:lnSpc>
                <a:spcPct val="100000"/>
              </a:lnSpc>
              <a:spcBef>
                <a:spcPct val="20000"/>
              </a:spcBef>
              <a:spcAft>
                <a:spcPct val="0"/>
              </a:spcAft>
              <a:buClrTx/>
              <a:buSzTx/>
              <a:buFont typeface="Arial" pitchFamily="34" charset="0"/>
              <a:buChar char="–"/>
              <a:defRPr kumimoji="0" lang="en-US" altLang="en-US" sz="1200" b="0" i="0" u="none" kern="1200" baseline="0">
                <a:solidFill>
                  <a:schemeClr val="tx1"/>
                </a:solidFill>
                <a:latin typeface="+mn-lt"/>
                <a:ea typeface="+mn-ea"/>
                <a:cs typeface="+mn-cs"/>
              </a:defRPr>
            </a:lvl4pPr>
            <a:lvl5pPr marL="2057400" indent="-228600" algn="l" defTabSz="914400" rtl="0" eaLnBrk="0" fontAlgn="base" hangingPunct="0">
              <a:lnSpc>
                <a:spcPct val="100000"/>
              </a:lnSpc>
              <a:spcBef>
                <a:spcPct val="20000"/>
              </a:spcBef>
              <a:spcAft>
                <a:spcPct val="0"/>
              </a:spcAft>
              <a:buClrTx/>
              <a:buSzTx/>
              <a:buFont typeface="Arial" pitchFamily="34" charset="0"/>
              <a:buChar char="»"/>
              <a:defRPr kumimoji="0" lang="en-US" altLang="en-US" sz="1100" b="0" i="0" u="none"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lang="en-US" altLang="en-US"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lang="en-US" altLang="en-US"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lang="en-US" altLang="en-US"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lang="en-US" altLang="en-US" sz="1800" kern="1200">
                <a:solidFill>
                  <a:schemeClr val="tx1"/>
                </a:solidFill>
                <a:latin typeface="+mn-lt"/>
                <a:ea typeface="+mn-ea"/>
                <a:cs typeface="+mn-cs"/>
              </a:defRPr>
            </a:lvl9pPr>
          </a:lstStyle>
          <a:p>
            <a:pPr marL="0" lvl="0" indent="0" eaLnBrk="1" hangingPunct="1">
              <a:spcBef>
                <a:spcPct val="0"/>
              </a:spcBef>
              <a:spcAft>
                <a:spcPts val="600"/>
              </a:spcAft>
              <a:buNone/>
            </a:pPr>
            <a:r>
              <a:rPr lang="en-US" altLang="en-US" sz="1000" i="1">
                <a:solidFill>
                  <a:srgbClr val="333333"/>
                </a:solidFill>
              </a:rPr>
              <a:t>Eur Heart J</a:t>
            </a:r>
            <a:r>
              <a:rPr lang="en-US" altLang="en-US" sz="1000">
                <a:solidFill>
                  <a:srgbClr val="333333"/>
                </a:solidFill>
              </a:rPr>
              <a:t>, Volume 36, Issue 42, 7 November 2015, Pages 2921–2964, </a:t>
            </a:r>
            <a:r>
              <a:rPr lang="en-US" altLang="en-US" sz="1000">
                <a:solidFill>
                  <a:srgbClr val="333333"/>
                </a:solidFill>
                <a:hlinkClick r:id="rId3"/>
              </a:rPr>
              <a:t>https://doi.org/10.1093/eurheartj/ehv318</a:t>
            </a:r>
            <a:endParaRPr lang="en-US" altLang="en-US" sz="1000">
              <a:solidFill>
                <a:srgbClr val="333333"/>
              </a:solidFill>
            </a:endParaRPr>
          </a:p>
          <a:p>
            <a:pPr marL="0" lvl="0" indent="0" eaLnBrk="1" hangingPunct="1">
              <a:spcBef>
                <a:spcPct val="0"/>
              </a:spcBef>
              <a:spcAft>
                <a:spcPts val="600"/>
              </a:spcAft>
              <a:buFontTx/>
              <a:buNone/>
            </a:pPr>
            <a:r>
              <a:rPr lang="en-US" altLang="en-US" sz="800">
                <a:solidFill>
                  <a:srgbClr val="2A2A2A"/>
                </a:solidFill>
              </a:rPr>
              <a:t>The content of this slide may be subject to copyright: please see the slide notes for details.</a:t>
            </a:r>
            <a:endParaRPr lang="en-US" altLang="en-US" sz="800">
              <a:solidFill>
                <a:srgbClr val="333333"/>
              </a:solidFill>
            </a:endParaRPr>
          </a:p>
        </p:txBody>
      </p:sp>
      <p:sp>
        <p:nvSpPr>
          <p:cNvPr id="5123" name="Title 1"/>
          <p:cNvSpPr>
            <a:spLocks noGrp="1"/>
          </p:cNvSpPr>
          <p:nvPr>
            <p:ph type="title"/>
          </p:nvPr>
        </p:nvSpPr>
        <p:spPr>
          <a:xfrm>
            <a:off x="457200" y="425450"/>
            <a:ext cx="6108700" cy="612775"/>
          </a:xfrm>
          <a:prstGeom prst="rect">
            <a:avLst/>
          </a:prstGeom>
          <a:noFill/>
          <a:ln>
            <a:miter lim="800000"/>
          </a:ln>
        </p:spPr>
        <p:txBody>
          <a:bodyPr vert="horz" wrap="square" lIns="0" tIns="0" rIns="0" bIns="0" anchor="t" anchorCtr="0">
            <a:noAutofit/>
          </a:bodyPr>
          <a:lstStyle>
            <a:lvl1pPr marL="0" indent="0" algn="l" defTabSz="914400" rtl="0" eaLnBrk="0" fontAlgn="base" hangingPunct="0">
              <a:lnSpc>
                <a:spcPct val="100000"/>
              </a:lnSpc>
              <a:spcBef>
                <a:spcPct val="0"/>
              </a:spcBef>
              <a:spcAft>
                <a:spcPct val="0"/>
              </a:spcAft>
              <a:buClrTx/>
              <a:buSzTx/>
              <a:buFontTx/>
              <a:buNone/>
              <a:defRPr kumimoji="0" lang="en-US" altLang="en-US" sz="1600" b="1" i="0" u="none" kern="1200" baseline="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lang="en-US" altLang="en-US" sz="1600" b="1">
                <a:solidFill>
                  <a:schemeClr val="tx1"/>
                </a:solidFill>
                <a:latin typeface="Arial" pitchFamily="34" charset="0"/>
                <a:ea typeface="ＭＳ Ｐゴシック" pitchFamily="34" charset="-128"/>
                <a:cs typeface="Arial" pitchFamily="34" charset="0"/>
              </a:defRPr>
            </a:lvl2pPr>
            <a:lvl3pPr algn="l" rtl="0" eaLnBrk="0" fontAlgn="base" hangingPunct="0">
              <a:spcBef>
                <a:spcPct val="0"/>
              </a:spcBef>
              <a:spcAft>
                <a:spcPct val="0"/>
              </a:spcAft>
              <a:defRPr lang="en-US" altLang="en-US" sz="1600" b="1">
                <a:solidFill>
                  <a:schemeClr val="tx1"/>
                </a:solidFill>
                <a:latin typeface="Arial" pitchFamily="34" charset="0"/>
                <a:ea typeface="ＭＳ Ｐゴシック" pitchFamily="34" charset="-128"/>
                <a:cs typeface="Arial" pitchFamily="34" charset="0"/>
              </a:defRPr>
            </a:lvl3pPr>
            <a:lvl4pPr algn="l" rtl="0" eaLnBrk="0" fontAlgn="base" hangingPunct="0">
              <a:spcBef>
                <a:spcPct val="0"/>
              </a:spcBef>
              <a:spcAft>
                <a:spcPct val="0"/>
              </a:spcAft>
              <a:defRPr lang="en-US" altLang="en-US" sz="1600" b="1">
                <a:solidFill>
                  <a:schemeClr val="tx1"/>
                </a:solidFill>
                <a:latin typeface="Arial" pitchFamily="34" charset="0"/>
                <a:ea typeface="ＭＳ Ｐゴシック" pitchFamily="34" charset="-128"/>
                <a:cs typeface="Arial" pitchFamily="34" charset="0"/>
              </a:defRPr>
            </a:lvl4pPr>
            <a:lvl5pPr algn="l" rtl="0" eaLnBrk="0" fontAlgn="base" hangingPunct="0">
              <a:spcBef>
                <a:spcPct val="0"/>
              </a:spcBef>
              <a:spcAft>
                <a:spcPct val="0"/>
              </a:spcAft>
              <a:defRPr lang="en-US" altLang="en-US" sz="1600" b="1">
                <a:solidFill>
                  <a:schemeClr val="tx1"/>
                </a:solidFill>
                <a:latin typeface="Arial" pitchFamily="34" charset="0"/>
                <a:ea typeface="ＭＳ Ｐゴシック" pitchFamily="34" charset="-128"/>
                <a:cs typeface="Arial" pitchFamily="34" charset="0"/>
              </a:defRPr>
            </a:lvl5pPr>
            <a:lvl6pPr marL="457200" algn="ctr" rtl="0" eaLnBrk="0" fontAlgn="base" hangingPunct="0">
              <a:spcBef>
                <a:spcPct val="0"/>
              </a:spcBef>
              <a:spcAft>
                <a:spcPct val="0"/>
              </a:spcAft>
              <a:defRPr lang="en-US" altLang="en-US" sz="4400">
                <a:solidFill>
                  <a:schemeClr val="tx1"/>
                </a:solidFill>
                <a:latin typeface="Times New Roman" panose="02020603050405020304" pitchFamily="18" charset="0"/>
                <a:ea typeface="ＭＳ Ｐゴシック" pitchFamily="34" charset="-128"/>
              </a:defRPr>
            </a:lvl6pPr>
            <a:lvl7pPr marL="914400" algn="ctr" rtl="0" eaLnBrk="0" fontAlgn="base" hangingPunct="0">
              <a:spcBef>
                <a:spcPct val="0"/>
              </a:spcBef>
              <a:spcAft>
                <a:spcPct val="0"/>
              </a:spcAft>
              <a:defRPr lang="en-US" altLang="en-US" sz="4400">
                <a:solidFill>
                  <a:schemeClr val="tx1"/>
                </a:solidFill>
                <a:latin typeface="Times New Roman" panose="02020603050405020304" pitchFamily="18" charset="0"/>
                <a:ea typeface="ＭＳ Ｐゴシック" pitchFamily="34" charset="-128"/>
              </a:defRPr>
            </a:lvl7pPr>
            <a:lvl8pPr marL="1371600" algn="ctr" rtl="0" eaLnBrk="0" fontAlgn="base" hangingPunct="0">
              <a:spcBef>
                <a:spcPct val="0"/>
              </a:spcBef>
              <a:spcAft>
                <a:spcPct val="0"/>
              </a:spcAft>
              <a:defRPr lang="en-US" altLang="en-US" sz="4400">
                <a:solidFill>
                  <a:schemeClr val="tx1"/>
                </a:solidFill>
                <a:latin typeface="Times New Roman" panose="02020603050405020304" pitchFamily="18" charset="0"/>
                <a:ea typeface="ＭＳ Ｐゴシック" pitchFamily="34" charset="-128"/>
              </a:defRPr>
            </a:lvl8pPr>
            <a:lvl9pPr marL="1828800" algn="ctr" rtl="0" eaLnBrk="0" fontAlgn="base" hangingPunct="0">
              <a:spcBef>
                <a:spcPct val="0"/>
              </a:spcBef>
              <a:spcAft>
                <a:spcPct val="0"/>
              </a:spcAft>
              <a:defRPr lang="en-US" altLang="en-US" sz="4400">
                <a:solidFill>
                  <a:schemeClr val="tx1"/>
                </a:solidFill>
                <a:latin typeface="Times New Roman" panose="02020603050405020304" pitchFamily="18" charset="0"/>
                <a:ea typeface="ＭＳ Ｐゴシック" pitchFamily="34" charset="-128"/>
              </a:defRPr>
            </a:lvl9pPr>
          </a:lstStyle>
          <a:p>
            <a:pPr lvl="0"/>
            <a:r>
              <a:rPr lang="en-US" altLang="en-US"/>
              <a:t>Figure 1 </a:t>
            </a:r>
            <a:r>
              <a:rPr lang="en-US" altLang="en-US" b="0"/>
              <a:t>Proposed triage of pericarditis.
</a:t>
            </a:r>
          </a:p>
        </p:txBody>
      </p:sp>
      <p:pic>
        <p:nvPicPr>
          <p:cNvPr id="5124" name="Picture 4" descr="Oxford University Press"/>
          <p:cNvPicPr>
            <a:picLocks noChangeAspect="1"/>
          </p:cNvPicPr>
          <p:nvPr/>
        </p:nvPicPr>
        <p:blipFill>
          <a:blip r:embed="rId4"/>
          <a:stretch>
            <a:fillRect/>
          </a:stretch>
        </p:blipFill>
        <p:spPr>
          <a:xfrm>
            <a:off x="7904162" y="6294438"/>
            <a:ext cx="1058862" cy="244475"/>
          </a:xfrm>
          <a:prstGeom prst="rect">
            <a:avLst/>
          </a:prstGeom>
          <a:noFill/>
          <a:ln>
            <a:noFill/>
            <a:miter lim="800000"/>
          </a:ln>
        </p:spPr>
      </p:pic>
      <p:pic>
        <p:nvPicPr>
          <p:cNvPr id="5125" name="New picture"/>
          <p:cNvPicPr/>
          <p:nvPr/>
        </p:nvPicPr>
        <p:blipFill>
          <a:blip r:embed="rId5"/>
          <a:stretch>
            <a:fillRect/>
          </a:stretch>
        </p:blipFill>
        <p:spPr>
          <a:xfrm>
            <a:off x="457200" y="762000"/>
            <a:ext cx="7543800" cy="5532438"/>
          </a:xfrm>
          <a:prstGeom prst="rect">
            <a:avLst/>
          </a:prstGeom>
        </p:spPr>
      </p:pic>
      <p:pic>
        <p:nvPicPr>
          <p:cNvPr id="5126" name="New picture"/>
          <p:cNvPicPr/>
          <p:nvPr/>
        </p:nvPicPr>
        <p:blipFill>
          <a:blip r:embed="rId6"/>
          <a:stretch>
            <a:fillRect/>
          </a:stretch>
        </p:blipFill>
        <p:spPr>
          <a:xfrm>
            <a:off x="7841466" y="254000"/>
            <a:ext cx="1121558" cy="508000"/>
          </a:xfrm>
          <a:prstGeom prst="rect">
            <a:avLst/>
          </a:prstGeom>
        </p:spPr>
      </p:pic>
    </p:spTree>
    <p:extLst>
      <p:ext uri="{BB962C8B-B14F-4D97-AF65-F5344CB8AC3E}">
        <p14:creationId xmlns:p14="http://schemas.microsoft.com/office/powerpoint/2010/main" val="33437514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4800" y="276697"/>
            <a:ext cx="8556192" cy="4600103"/>
          </a:xfrm>
        </p:spPr>
      </p:pic>
      <p:sp>
        <p:nvSpPr>
          <p:cNvPr id="7" name="Rectangle 6"/>
          <p:cNvSpPr/>
          <p:nvPr/>
        </p:nvSpPr>
        <p:spPr>
          <a:xfrm>
            <a:off x="304800" y="5867400"/>
            <a:ext cx="3961341" cy="369332"/>
          </a:xfrm>
          <a:prstGeom prst="rect">
            <a:avLst/>
          </a:prstGeom>
        </p:spPr>
        <p:txBody>
          <a:bodyPr wrap="none">
            <a:spAutoFit/>
          </a:bodyPr>
          <a:lstStyle/>
          <a:p>
            <a:r>
              <a:rPr lang="en-US">
                <a:latin typeface="Times" charset="0"/>
                <a:ea typeface="Times" charset="0"/>
                <a:cs typeface="Times" charset="0"/>
              </a:rPr>
              <a:t>ESC guidelines pericardial disease 2015.</a:t>
            </a:r>
            <a:endParaRPr lang="en-US" dirty="0">
              <a:latin typeface="Times" charset="0"/>
              <a:ea typeface="Times" charset="0"/>
              <a:cs typeface="Times" charset="0"/>
            </a:endParaRPr>
          </a:p>
        </p:txBody>
      </p:sp>
    </p:spTree>
    <p:extLst>
      <p:ext uri="{BB962C8B-B14F-4D97-AF65-F5344CB8AC3E}">
        <p14:creationId xmlns:p14="http://schemas.microsoft.com/office/powerpoint/2010/main" val="4055801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199" y="1676400"/>
            <a:ext cx="8261131" cy="1371600"/>
          </a:xfrm>
        </p:spPr>
      </p:pic>
      <p:sp>
        <p:nvSpPr>
          <p:cNvPr id="7" name="Rectangle 6"/>
          <p:cNvSpPr/>
          <p:nvPr/>
        </p:nvSpPr>
        <p:spPr>
          <a:xfrm>
            <a:off x="457199" y="5486400"/>
            <a:ext cx="3961341" cy="369332"/>
          </a:xfrm>
          <a:prstGeom prst="rect">
            <a:avLst/>
          </a:prstGeom>
        </p:spPr>
        <p:txBody>
          <a:bodyPr wrap="none">
            <a:spAutoFit/>
          </a:bodyPr>
          <a:lstStyle/>
          <a:p>
            <a:r>
              <a:rPr lang="en-US" dirty="0">
                <a:latin typeface="Times" charset="0"/>
                <a:ea typeface="Times" charset="0"/>
                <a:cs typeface="Times" charset="0"/>
              </a:rPr>
              <a:t>ESC guidelines pericardial disease 2015.</a:t>
            </a:r>
            <a:endParaRPr lang="en-US" dirty="0">
              <a:latin typeface="Times" charset="0"/>
              <a:ea typeface="Times" charset="0"/>
              <a:cs typeface="Times" charset="0"/>
            </a:endParaRPr>
          </a:p>
        </p:txBody>
      </p:sp>
    </p:spTree>
    <p:extLst>
      <p:ext uri="{BB962C8B-B14F-4D97-AF65-F5344CB8AC3E}">
        <p14:creationId xmlns:p14="http://schemas.microsoft.com/office/powerpoint/2010/main" val="31189203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39718"/>
          </a:xfrm>
        </p:spPr>
        <p:txBody>
          <a:bodyPr>
            <a:noAutofit/>
          </a:bodyPr>
          <a:lstStyle/>
          <a:p>
            <a:r>
              <a:rPr lang="en-US" sz="2400" dirty="0" smtClean="0"/>
              <a:t>Acute pericarditis: therapy</a:t>
            </a:r>
            <a:endParaRPr lang="he-IL" sz="2400" dirty="0"/>
          </a:p>
        </p:txBody>
      </p:sp>
      <p:pic>
        <p:nvPicPr>
          <p:cNvPr id="10242" name="Picture 2"/>
          <p:cNvPicPr>
            <a:picLocks noGrp="1" noChangeAspect="1" noChangeArrowheads="1"/>
          </p:cNvPicPr>
          <p:nvPr>
            <p:ph idx="1"/>
          </p:nvPr>
        </p:nvPicPr>
        <p:blipFill>
          <a:blip r:embed="rId2"/>
          <a:srcRect/>
          <a:stretch>
            <a:fillRect/>
          </a:stretch>
        </p:blipFill>
        <p:spPr bwMode="auto">
          <a:xfrm>
            <a:off x="0" y="1142984"/>
            <a:ext cx="9144000" cy="4786346"/>
          </a:xfrm>
          <a:prstGeom prst="rect">
            <a:avLst/>
          </a:prstGeom>
          <a:noFill/>
          <a:ln w="9525">
            <a:noFill/>
            <a:miter lim="800000"/>
            <a:headEnd/>
            <a:tailEnd/>
          </a:ln>
          <a:effectLst/>
        </p:spPr>
      </p:pic>
    </p:spTree>
    <p:extLst>
      <p:ext uri="{BB962C8B-B14F-4D97-AF65-F5344CB8AC3E}">
        <p14:creationId xmlns:p14="http://schemas.microsoft.com/office/powerpoint/2010/main" val="14871543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4290"/>
            <a:ext cx="8229600" cy="500066"/>
          </a:xfrm>
        </p:spPr>
        <p:txBody>
          <a:bodyPr>
            <a:normAutofit/>
          </a:bodyPr>
          <a:lstStyle/>
          <a:p>
            <a:r>
              <a:rPr lang="en-US" sz="2400" u="sng" dirty="0" smtClean="0"/>
              <a:t>Acute pericarditis: therapy</a:t>
            </a:r>
            <a:endParaRPr lang="he-IL" sz="2400" dirty="0"/>
          </a:p>
        </p:txBody>
      </p:sp>
      <p:pic>
        <p:nvPicPr>
          <p:cNvPr id="4098" name="Picture 2"/>
          <p:cNvPicPr>
            <a:picLocks noGrp="1" noChangeAspect="1" noChangeArrowheads="1"/>
          </p:cNvPicPr>
          <p:nvPr>
            <p:ph idx="1"/>
          </p:nvPr>
        </p:nvPicPr>
        <p:blipFill>
          <a:blip r:embed="rId2"/>
          <a:srcRect/>
          <a:stretch>
            <a:fillRect/>
          </a:stretch>
        </p:blipFill>
        <p:spPr bwMode="auto">
          <a:xfrm>
            <a:off x="714348" y="2000240"/>
            <a:ext cx="7786742" cy="1285885"/>
          </a:xfrm>
          <a:prstGeom prst="rect">
            <a:avLst/>
          </a:prstGeom>
          <a:noFill/>
          <a:ln w="9525">
            <a:noFill/>
            <a:miter lim="800000"/>
            <a:headEnd/>
            <a:tailEnd/>
          </a:ln>
          <a:effectLst/>
        </p:spPr>
      </p:pic>
      <p:pic>
        <p:nvPicPr>
          <p:cNvPr id="4099" name="Picture 3"/>
          <p:cNvPicPr>
            <a:picLocks noChangeAspect="1" noChangeArrowheads="1"/>
          </p:cNvPicPr>
          <p:nvPr/>
        </p:nvPicPr>
        <p:blipFill>
          <a:blip r:embed="rId3"/>
          <a:srcRect/>
          <a:stretch>
            <a:fillRect/>
          </a:stretch>
        </p:blipFill>
        <p:spPr bwMode="auto">
          <a:xfrm>
            <a:off x="714348" y="3286124"/>
            <a:ext cx="7786742" cy="2500330"/>
          </a:xfrm>
          <a:prstGeom prst="rect">
            <a:avLst/>
          </a:prstGeom>
          <a:noFill/>
          <a:ln w="9525">
            <a:noFill/>
            <a:miter lim="800000"/>
            <a:headEnd/>
            <a:tailEnd/>
          </a:ln>
          <a:effectLst/>
        </p:spPr>
      </p:pic>
      <p:pic>
        <p:nvPicPr>
          <p:cNvPr id="4100" name="Picture 4"/>
          <p:cNvPicPr>
            <a:picLocks noChangeAspect="1" noChangeArrowheads="1"/>
          </p:cNvPicPr>
          <p:nvPr/>
        </p:nvPicPr>
        <p:blipFill>
          <a:blip r:embed="rId4"/>
          <a:srcRect/>
          <a:stretch>
            <a:fillRect/>
          </a:stretch>
        </p:blipFill>
        <p:spPr bwMode="auto">
          <a:xfrm>
            <a:off x="714348" y="1428736"/>
            <a:ext cx="7786742" cy="571504"/>
          </a:xfrm>
          <a:prstGeom prst="rect">
            <a:avLst/>
          </a:prstGeom>
          <a:noFill/>
          <a:ln w="9525">
            <a:noFill/>
            <a:miter lim="800000"/>
            <a:headEnd/>
            <a:tailEnd/>
          </a:ln>
          <a:effectLst/>
        </p:spPr>
      </p:pic>
    </p:spTree>
    <p:extLst>
      <p:ext uri="{BB962C8B-B14F-4D97-AF65-F5344CB8AC3E}">
        <p14:creationId xmlns:p14="http://schemas.microsoft.com/office/powerpoint/2010/main" val="5241519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a:bodyPr>
          <a:lstStyle/>
          <a:p>
            <a:r>
              <a:rPr lang="en-US" sz="2800" u="sng" dirty="0" smtClean="0">
                <a:latin typeface="Times" charset="0"/>
                <a:ea typeface="Times" charset="0"/>
                <a:cs typeface="Times" charset="0"/>
              </a:rPr>
              <a:t>Pericard : anatomical and physyological considerations</a:t>
            </a:r>
            <a:endParaRPr lang="he-IL" sz="2800" u="sng" dirty="0">
              <a:latin typeface="Times" charset="0"/>
              <a:ea typeface="Times" charset="0"/>
              <a:cs typeface="Times" charset="0"/>
            </a:endParaRPr>
          </a:p>
        </p:txBody>
      </p:sp>
      <p:sp>
        <p:nvSpPr>
          <p:cNvPr id="3" name="מציין מיקום תוכן 2"/>
          <p:cNvSpPr>
            <a:spLocks noGrp="1"/>
          </p:cNvSpPr>
          <p:nvPr>
            <p:ph idx="1"/>
          </p:nvPr>
        </p:nvSpPr>
        <p:spPr/>
        <p:txBody>
          <a:bodyPr/>
          <a:lstStyle/>
          <a:p>
            <a:pPr algn="l" rtl="0"/>
            <a:r>
              <a:rPr lang="en-US" sz="2400" dirty="0" smtClean="0">
                <a:latin typeface="Times" charset="0"/>
                <a:ea typeface="Times" charset="0"/>
                <a:cs typeface="Times" charset="0"/>
              </a:rPr>
              <a:t>Outer layer - fibrous pericardium              </a:t>
            </a:r>
          </a:p>
          <a:p>
            <a:pPr algn="l" rtl="0">
              <a:buNone/>
            </a:pPr>
            <a:r>
              <a:rPr lang="en-US" sz="2400" dirty="0" smtClean="0">
                <a:latin typeface="Times" charset="0"/>
                <a:ea typeface="Times" charset="0"/>
                <a:cs typeface="Times" charset="0"/>
              </a:rPr>
              <a:t>      Inner layer - serous or visceral pericardium (epicardium)  </a:t>
            </a:r>
          </a:p>
          <a:p>
            <a:pPr algn="l" rtl="0"/>
            <a:r>
              <a:rPr lang="en-US" sz="2400" dirty="0" smtClean="0">
                <a:latin typeface="Times" charset="0"/>
                <a:ea typeface="Times" charset="0"/>
                <a:cs typeface="Times" charset="0"/>
              </a:rPr>
              <a:t>Proximal  portion of aorta and pulmonary artery are enclosed in pericardial sac</a:t>
            </a:r>
          </a:p>
          <a:p>
            <a:pPr algn="l" rtl="0"/>
            <a:r>
              <a:rPr lang="en-US" sz="2400" dirty="0" smtClean="0">
                <a:latin typeface="Times" charset="0"/>
                <a:ea typeface="Times" charset="0"/>
                <a:cs typeface="Times" charset="0"/>
              </a:rPr>
              <a:t>Functions of pericardium:</a:t>
            </a:r>
          </a:p>
          <a:p>
            <a:pPr algn="l" rtl="0">
              <a:buNone/>
            </a:pPr>
            <a:r>
              <a:rPr lang="en-US" sz="2400" dirty="0" smtClean="0">
                <a:latin typeface="Times" charset="0"/>
                <a:ea typeface="Times" charset="0"/>
                <a:cs typeface="Times" charset="0"/>
              </a:rPr>
              <a:t>      - </a:t>
            </a:r>
            <a:r>
              <a:rPr lang="en-US" sz="2400" b="1" dirty="0" smtClean="0">
                <a:latin typeface="Times" charset="0"/>
                <a:ea typeface="Times" charset="0"/>
                <a:cs typeface="Times" charset="0"/>
              </a:rPr>
              <a:t>prevents friction </a:t>
            </a:r>
            <a:r>
              <a:rPr lang="en-US" sz="2400" dirty="0" smtClean="0">
                <a:latin typeface="Times" charset="0"/>
                <a:ea typeface="Times" charset="0"/>
                <a:cs typeface="Times" charset="0"/>
              </a:rPr>
              <a:t>between the heart and surrounding</a:t>
            </a:r>
          </a:p>
          <a:p>
            <a:pPr algn="l" rtl="0">
              <a:buNone/>
            </a:pPr>
            <a:r>
              <a:rPr lang="en-US" sz="2400" dirty="0" smtClean="0">
                <a:latin typeface="Times" charset="0"/>
                <a:ea typeface="Times" charset="0"/>
                <a:cs typeface="Times" charset="0"/>
              </a:rPr>
              <a:t>        structures</a:t>
            </a:r>
          </a:p>
          <a:p>
            <a:pPr algn="l" rtl="0">
              <a:buNone/>
            </a:pPr>
            <a:r>
              <a:rPr lang="en-US" sz="2400" dirty="0" smtClean="0">
                <a:latin typeface="Times" charset="0"/>
                <a:ea typeface="Times" charset="0"/>
                <a:cs typeface="Times" charset="0"/>
              </a:rPr>
              <a:t>      - acts as mechanical and immunological </a:t>
            </a:r>
            <a:r>
              <a:rPr lang="en-US" sz="2400" b="1" dirty="0" smtClean="0">
                <a:latin typeface="Times" charset="0"/>
                <a:ea typeface="Times" charset="0"/>
                <a:cs typeface="Times" charset="0"/>
              </a:rPr>
              <a:t>barrier</a:t>
            </a:r>
          </a:p>
          <a:p>
            <a:pPr algn="l" rtl="0">
              <a:buNone/>
            </a:pPr>
            <a:r>
              <a:rPr lang="en-US" sz="2400" dirty="0" smtClean="0">
                <a:latin typeface="Times" charset="0"/>
                <a:ea typeface="Times" charset="0"/>
                <a:cs typeface="Times" charset="0"/>
              </a:rPr>
              <a:t>      - </a:t>
            </a:r>
            <a:r>
              <a:rPr lang="en-US" sz="2400" b="1" dirty="0" smtClean="0">
                <a:latin typeface="Times" charset="0"/>
                <a:ea typeface="Times" charset="0"/>
                <a:cs typeface="Times" charset="0"/>
              </a:rPr>
              <a:t>limits distention </a:t>
            </a:r>
            <a:r>
              <a:rPr lang="en-US" sz="2400" dirty="0" smtClean="0">
                <a:latin typeface="Times" charset="0"/>
                <a:ea typeface="Times" charset="0"/>
                <a:cs typeface="Times" charset="0"/>
              </a:rPr>
              <a:t>of the heart  </a:t>
            </a:r>
          </a:p>
          <a:p>
            <a:pPr algn="l" rtl="0">
              <a:buNone/>
            </a:pPr>
            <a:endParaRPr lang="en-US" sz="2400" dirty="0" smtClean="0">
              <a:latin typeface="Times" charset="0"/>
              <a:ea typeface="Times" charset="0"/>
              <a:cs typeface="Times" charset="0"/>
            </a:endParaRPr>
          </a:p>
          <a:p>
            <a:pPr algn="l" rtl="0"/>
            <a:endParaRPr lang="he-IL" dirty="0">
              <a:latin typeface="Times" charset="0"/>
              <a:ea typeface="Times" charset="0"/>
              <a:cs typeface="Times" charset="0"/>
            </a:endParaRPr>
          </a:p>
        </p:txBody>
      </p:sp>
    </p:spTree>
    <p:extLst>
      <p:ext uri="{BB962C8B-B14F-4D97-AF65-F5344CB8AC3E}">
        <p14:creationId xmlns:p14="http://schemas.microsoft.com/office/powerpoint/2010/main" val="155342419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sp>
        <p:nvSpPr>
          <p:cNvPr id="5" name="Content Placeholder 4"/>
          <p:cNvSpPr>
            <a:spLocks noGrp="1"/>
          </p:cNvSpPr>
          <p:nvPr>
            <p:ph idx="1"/>
          </p:nvPr>
        </p:nvSpPr>
        <p:spPr>
          <a:xfrm>
            <a:off x="463378" y="533400"/>
            <a:ext cx="8229600" cy="4525963"/>
          </a:xfrm>
        </p:spPr>
        <p:txBody>
          <a:bodyPr/>
          <a:lstStyle/>
          <a:p>
            <a:pPr marL="0" indent="0">
              <a:buNone/>
            </a:pPr>
            <a:r>
              <a:rPr lang="en-US" dirty="0">
                <a:latin typeface="Times" charset="0"/>
                <a:ea typeface="Times" charset="0"/>
                <a:cs typeface="Times" charset="0"/>
              </a:rPr>
              <a:t>Pericarditis and myocarditis share common </a:t>
            </a:r>
            <a:r>
              <a:rPr lang="en-US" dirty="0" err="1">
                <a:latin typeface="Times" charset="0"/>
                <a:ea typeface="Times" charset="0"/>
                <a:cs typeface="Times" charset="0"/>
              </a:rPr>
              <a:t>aetiologies</a:t>
            </a:r>
            <a:r>
              <a:rPr lang="en-US" dirty="0">
                <a:latin typeface="Times" charset="0"/>
                <a:ea typeface="Times" charset="0"/>
                <a:cs typeface="Times" charset="0"/>
              </a:rPr>
              <a:t>, and overlapping forms may be encountered in clinical </a:t>
            </a:r>
            <a:r>
              <a:rPr lang="en-US" dirty="0" smtClean="0">
                <a:latin typeface="Times" charset="0"/>
                <a:ea typeface="Times" charset="0"/>
                <a:cs typeface="Times" charset="0"/>
              </a:rPr>
              <a:t>practice.</a:t>
            </a:r>
            <a:endParaRPr lang="en-US" baseline="30000" dirty="0">
              <a:latin typeface="Times" charset="0"/>
              <a:ea typeface="Times" charset="0"/>
              <a:cs typeface="Times" charset="0"/>
            </a:endParaRPr>
          </a:p>
          <a:p>
            <a:pPr marL="0" indent="0">
              <a:buNone/>
            </a:pPr>
            <a:r>
              <a:rPr lang="en-US" dirty="0">
                <a:latin typeface="Times" charset="0"/>
                <a:ea typeface="Times" charset="0"/>
                <a:cs typeface="Times" charset="0"/>
              </a:rPr>
              <a:t> Pericarditis with known or clinically suspected concomitant myocardial involvement should be referred to as ‘</a:t>
            </a:r>
            <a:r>
              <a:rPr lang="en-US" b="1" dirty="0" err="1">
                <a:latin typeface="Times" charset="0"/>
                <a:ea typeface="Times" charset="0"/>
                <a:cs typeface="Times" charset="0"/>
              </a:rPr>
              <a:t>myopericarditis</a:t>
            </a:r>
            <a:r>
              <a:rPr lang="en-US" dirty="0">
                <a:latin typeface="Times" charset="0"/>
                <a:ea typeface="Times" charset="0"/>
                <a:cs typeface="Times" charset="0"/>
              </a:rPr>
              <a:t>’, while predominant myocarditis with pericardial involvement should be referred to as ‘</a:t>
            </a:r>
            <a:r>
              <a:rPr lang="en-US" b="1" dirty="0" err="1">
                <a:latin typeface="Times" charset="0"/>
                <a:ea typeface="Times" charset="0"/>
                <a:cs typeface="Times" charset="0"/>
              </a:rPr>
              <a:t>perimyocarditis</a:t>
            </a:r>
            <a:r>
              <a:rPr lang="en-US" dirty="0" smtClean="0">
                <a:latin typeface="Times" charset="0"/>
                <a:ea typeface="Times" charset="0"/>
                <a:cs typeface="Times" charset="0"/>
              </a:rPr>
              <a:t>’.</a:t>
            </a:r>
            <a:endParaRPr lang="en-US" dirty="0"/>
          </a:p>
        </p:txBody>
      </p:sp>
      <p:sp>
        <p:nvSpPr>
          <p:cNvPr id="7" name="Rectangle 6"/>
          <p:cNvSpPr/>
          <p:nvPr/>
        </p:nvSpPr>
        <p:spPr>
          <a:xfrm>
            <a:off x="457200" y="5867400"/>
            <a:ext cx="3961341" cy="369332"/>
          </a:xfrm>
          <a:prstGeom prst="rect">
            <a:avLst/>
          </a:prstGeom>
        </p:spPr>
        <p:txBody>
          <a:bodyPr wrap="none">
            <a:spAutoFit/>
          </a:bodyPr>
          <a:lstStyle/>
          <a:p>
            <a:r>
              <a:rPr lang="en-US" dirty="0">
                <a:latin typeface="Times" charset="0"/>
                <a:ea typeface="Times" charset="0"/>
                <a:cs typeface="Times" charset="0"/>
              </a:rPr>
              <a:t>ESC guidelines pericardial disease 2015.</a:t>
            </a:r>
            <a:endParaRPr lang="en-US" dirty="0">
              <a:latin typeface="Times" charset="0"/>
              <a:ea typeface="Times" charset="0"/>
              <a:cs typeface="Times" charset="0"/>
            </a:endParaRPr>
          </a:p>
        </p:txBody>
      </p:sp>
    </p:spTree>
    <p:extLst>
      <p:ext uri="{BB962C8B-B14F-4D97-AF65-F5344CB8AC3E}">
        <p14:creationId xmlns:p14="http://schemas.microsoft.com/office/powerpoint/2010/main" val="15147757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76400" y="76200"/>
            <a:ext cx="5791200" cy="6194876"/>
          </a:xfrm>
        </p:spPr>
      </p:pic>
      <p:sp>
        <p:nvSpPr>
          <p:cNvPr id="7" name="Rectangle 6"/>
          <p:cNvSpPr/>
          <p:nvPr/>
        </p:nvSpPr>
        <p:spPr>
          <a:xfrm>
            <a:off x="1703173" y="6455098"/>
            <a:ext cx="3961341" cy="369332"/>
          </a:xfrm>
          <a:prstGeom prst="rect">
            <a:avLst/>
          </a:prstGeom>
        </p:spPr>
        <p:txBody>
          <a:bodyPr wrap="none">
            <a:spAutoFit/>
          </a:bodyPr>
          <a:lstStyle/>
          <a:p>
            <a:r>
              <a:rPr lang="en-US" dirty="0">
                <a:latin typeface="Times" charset="0"/>
                <a:ea typeface="Times" charset="0"/>
                <a:cs typeface="Times" charset="0"/>
              </a:rPr>
              <a:t>ESC guidelines pericardial disease 2015.</a:t>
            </a:r>
            <a:endParaRPr lang="en-US" dirty="0">
              <a:latin typeface="Times" charset="0"/>
              <a:ea typeface="Times" charset="0"/>
              <a:cs typeface="Times" charset="0"/>
            </a:endParaRPr>
          </a:p>
        </p:txBody>
      </p:sp>
    </p:spTree>
    <p:extLst>
      <p:ext uri="{BB962C8B-B14F-4D97-AF65-F5344CB8AC3E}">
        <p14:creationId xmlns:p14="http://schemas.microsoft.com/office/powerpoint/2010/main" val="137317672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0"/>
            <a:ext cx="8229600" cy="1143000"/>
          </a:xfrm>
        </p:spPr>
        <p:txBody>
          <a:bodyPr/>
          <a:lstStyle/>
          <a:p>
            <a:r>
              <a:rPr lang="en-US" dirty="0" smtClean="0">
                <a:latin typeface="Times" charset="0"/>
                <a:ea typeface="Times" charset="0"/>
                <a:cs typeface="Times" charset="0"/>
              </a:rPr>
              <a:t>Pericardial effusion</a:t>
            </a:r>
            <a:endParaRPr lang="en-US" dirty="0">
              <a:latin typeface="Times" charset="0"/>
              <a:ea typeface="Times" charset="0"/>
              <a:cs typeface="Times" charset="0"/>
            </a:endParaRPr>
          </a:p>
        </p:txBody>
      </p:sp>
      <p:sp>
        <p:nvSpPr>
          <p:cNvPr id="5" name="Content Placeholder 4"/>
          <p:cNvSpPr>
            <a:spLocks noGrp="1"/>
          </p:cNvSpPr>
          <p:nvPr>
            <p:ph idx="1"/>
          </p:nvPr>
        </p:nvSpPr>
        <p:spPr>
          <a:xfrm>
            <a:off x="457200" y="1066800"/>
            <a:ext cx="8229600" cy="4525963"/>
          </a:xfrm>
        </p:spPr>
        <p:txBody>
          <a:bodyPr/>
          <a:lstStyle/>
          <a:p>
            <a:pPr marL="0" indent="0" algn="just">
              <a:buNone/>
            </a:pPr>
            <a:r>
              <a:rPr lang="en-US" sz="2800" dirty="0">
                <a:latin typeface="Times" charset="0"/>
                <a:ea typeface="Times" charset="0"/>
                <a:cs typeface="Times" charset="0"/>
              </a:rPr>
              <a:t>The clinical presentation of pericardial effusion varies according to the </a:t>
            </a:r>
            <a:r>
              <a:rPr lang="en-US" sz="2800" b="1" dirty="0">
                <a:latin typeface="Times" charset="0"/>
                <a:ea typeface="Times" charset="0"/>
                <a:cs typeface="Times" charset="0"/>
              </a:rPr>
              <a:t>speed of pericardial fluid accumulation</a:t>
            </a:r>
            <a:r>
              <a:rPr lang="en-US" sz="2800" dirty="0">
                <a:latin typeface="Times" charset="0"/>
                <a:ea typeface="Times" charset="0"/>
                <a:cs typeface="Times" charset="0"/>
              </a:rPr>
              <a:t>. If pericardial fluid is rapidly accumulating, such as after wounds or iatrogenic perforations, the evolution is dramatic and even small amounts of blood may cause an increase in </a:t>
            </a:r>
            <a:r>
              <a:rPr lang="en-US" sz="2800" dirty="0" err="1">
                <a:latin typeface="Times" charset="0"/>
                <a:ea typeface="Times" charset="0"/>
                <a:cs typeface="Times" charset="0"/>
              </a:rPr>
              <a:t>intrapericardial</a:t>
            </a:r>
            <a:r>
              <a:rPr lang="en-US" sz="2800" dirty="0">
                <a:latin typeface="Times" charset="0"/>
                <a:ea typeface="Times" charset="0"/>
                <a:cs typeface="Times" charset="0"/>
              </a:rPr>
              <a:t> pressure within minutes and overt cardiac tamponade. </a:t>
            </a:r>
            <a:endParaRPr lang="en-US" sz="2800" dirty="0" smtClean="0">
              <a:latin typeface="Times" charset="0"/>
              <a:ea typeface="Times" charset="0"/>
              <a:cs typeface="Times" charset="0"/>
            </a:endParaRPr>
          </a:p>
          <a:p>
            <a:pPr marL="0" indent="0" algn="just">
              <a:buNone/>
            </a:pPr>
            <a:r>
              <a:rPr lang="en-US" sz="2800" dirty="0" smtClean="0">
                <a:latin typeface="Times" charset="0"/>
                <a:ea typeface="Times" charset="0"/>
                <a:cs typeface="Times" charset="0"/>
              </a:rPr>
              <a:t>On </a:t>
            </a:r>
            <a:r>
              <a:rPr lang="en-US" sz="2800" dirty="0">
                <a:latin typeface="Times" charset="0"/>
                <a:ea typeface="Times" charset="0"/>
                <a:cs typeface="Times" charset="0"/>
              </a:rPr>
              <a:t>the other hand, a slow accumulation of pericardial fluid allows the collection of a large effusion in days to weeks before a significant increase in pericardial pressure causes symptoms and signs </a:t>
            </a:r>
            <a:endParaRPr lang="en-US" sz="2800" dirty="0">
              <a:latin typeface="Times" charset="0"/>
              <a:ea typeface="Times" charset="0"/>
              <a:cs typeface="Times" charset="0"/>
            </a:endParaRPr>
          </a:p>
        </p:txBody>
      </p:sp>
    </p:spTree>
    <p:extLst>
      <p:ext uri="{BB962C8B-B14F-4D97-AF65-F5344CB8AC3E}">
        <p14:creationId xmlns:p14="http://schemas.microsoft.com/office/powerpoint/2010/main" val="15021855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6178"/>
            <a:ext cx="8229600" cy="1143000"/>
          </a:xfrm>
        </p:spPr>
        <p:txBody>
          <a:bodyPr/>
          <a:lstStyle/>
          <a:p>
            <a:r>
              <a:rPr lang="en-US">
                <a:latin typeface="Times" charset="0"/>
                <a:ea typeface="Times" charset="0"/>
                <a:cs typeface="Times" charset="0"/>
              </a:rPr>
              <a:t>Pericardial effusion</a:t>
            </a:r>
            <a:endParaRPr lang="en-US"/>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1295400"/>
            <a:ext cx="8373979" cy="4572000"/>
          </a:xfrm>
        </p:spPr>
      </p:pic>
      <p:sp>
        <p:nvSpPr>
          <p:cNvPr id="7" name="Rectangle 6"/>
          <p:cNvSpPr/>
          <p:nvPr/>
        </p:nvSpPr>
        <p:spPr>
          <a:xfrm>
            <a:off x="457200" y="5867400"/>
            <a:ext cx="3961341" cy="369332"/>
          </a:xfrm>
          <a:prstGeom prst="rect">
            <a:avLst/>
          </a:prstGeom>
        </p:spPr>
        <p:txBody>
          <a:bodyPr wrap="none">
            <a:spAutoFit/>
          </a:bodyPr>
          <a:lstStyle/>
          <a:p>
            <a:r>
              <a:rPr lang="en-US" dirty="0">
                <a:latin typeface="Times" charset="0"/>
                <a:ea typeface="Times" charset="0"/>
                <a:cs typeface="Times" charset="0"/>
              </a:rPr>
              <a:t>ESC guidelines pericardial disease 2015.</a:t>
            </a:r>
            <a:endParaRPr lang="en-US" dirty="0">
              <a:latin typeface="Times" charset="0"/>
              <a:ea typeface="Times" charset="0"/>
              <a:cs typeface="Times" charset="0"/>
            </a:endParaRPr>
          </a:p>
        </p:txBody>
      </p:sp>
    </p:spTree>
    <p:extLst>
      <p:ext uri="{BB962C8B-B14F-4D97-AF65-F5344CB8AC3E}">
        <p14:creationId xmlns:p14="http://schemas.microsoft.com/office/powerpoint/2010/main" val="126851069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charset="0"/>
                <a:ea typeface="Times" charset="0"/>
                <a:cs typeface="Times" charset="0"/>
              </a:rPr>
              <a:t>Pericardial effusion</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0" y="1295400"/>
            <a:ext cx="6096000" cy="5319545"/>
          </a:xfrm>
        </p:spPr>
      </p:pic>
    </p:spTree>
    <p:extLst>
      <p:ext uri="{BB962C8B-B14F-4D97-AF65-F5344CB8AC3E}">
        <p14:creationId xmlns:p14="http://schemas.microsoft.com/office/powerpoint/2010/main" val="32084739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2852"/>
            <a:ext cx="8229600" cy="428628"/>
          </a:xfrm>
        </p:spPr>
        <p:txBody>
          <a:bodyPr>
            <a:noAutofit/>
          </a:bodyPr>
          <a:lstStyle/>
          <a:p>
            <a:r>
              <a:rPr lang="en-US" sz="2400" dirty="0" smtClean="0"/>
              <a:t>Pericardial effusion: management</a:t>
            </a:r>
            <a:endParaRPr lang="he-IL" sz="2400" dirty="0"/>
          </a:p>
        </p:txBody>
      </p:sp>
      <p:pic>
        <p:nvPicPr>
          <p:cNvPr id="15362" name="Picture 2"/>
          <p:cNvPicPr>
            <a:picLocks noGrp="1" noChangeAspect="1" noChangeArrowheads="1"/>
          </p:cNvPicPr>
          <p:nvPr>
            <p:ph idx="1"/>
          </p:nvPr>
        </p:nvPicPr>
        <p:blipFill>
          <a:blip r:embed="rId2"/>
          <a:srcRect/>
          <a:stretch>
            <a:fillRect/>
          </a:stretch>
        </p:blipFill>
        <p:spPr bwMode="auto">
          <a:xfrm>
            <a:off x="714348" y="642918"/>
            <a:ext cx="7858180" cy="6000792"/>
          </a:xfrm>
          <a:prstGeom prst="rect">
            <a:avLst/>
          </a:prstGeom>
          <a:noFill/>
          <a:ln w="9525">
            <a:noFill/>
            <a:miter lim="800000"/>
            <a:headEnd/>
            <a:tailEnd/>
          </a:ln>
          <a:effectLst/>
        </p:spPr>
      </p:pic>
    </p:spTree>
    <p:extLst>
      <p:ext uri="{BB962C8B-B14F-4D97-AF65-F5344CB8AC3E}">
        <p14:creationId xmlns:p14="http://schemas.microsoft.com/office/powerpoint/2010/main" val="66179217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2852"/>
            <a:ext cx="8229600" cy="500066"/>
          </a:xfrm>
        </p:spPr>
        <p:txBody>
          <a:bodyPr>
            <a:noAutofit/>
          </a:bodyPr>
          <a:lstStyle/>
          <a:p>
            <a:r>
              <a:rPr lang="en-US" sz="2400" dirty="0" smtClean="0"/>
              <a:t>Pericardial effusion: management</a:t>
            </a:r>
            <a:endParaRPr lang="he-IL" sz="2400" dirty="0"/>
          </a:p>
        </p:txBody>
      </p:sp>
      <p:pic>
        <p:nvPicPr>
          <p:cNvPr id="7170" name="Picture 2"/>
          <p:cNvPicPr>
            <a:picLocks noGrp="1" noChangeAspect="1" noChangeArrowheads="1"/>
          </p:cNvPicPr>
          <p:nvPr>
            <p:ph idx="1"/>
          </p:nvPr>
        </p:nvPicPr>
        <p:blipFill>
          <a:blip r:embed="rId2"/>
          <a:srcRect/>
          <a:stretch>
            <a:fillRect/>
          </a:stretch>
        </p:blipFill>
        <p:spPr bwMode="auto">
          <a:xfrm>
            <a:off x="285720" y="785794"/>
            <a:ext cx="8572560" cy="5857916"/>
          </a:xfrm>
          <a:prstGeom prst="rect">
            <a:avLst/>
          </a:prstGeom>
          <a:noFill/>
          <a:ln w="9525">
            <a:noFill/>
            <a:miter lim="800000"/>
            <a:headEnd/>
            <a:tailEnd/>
          </a:ln>
          <a:effectLst/>
        </p:spPr>
      </p:pic>
    </p:spTree>
    <p:extLst>
      <p:ext uri="{BB962C8B-B14F-4D97-AF65-F5344CB8AC3E}">
        <p14:creationId xmlns:p14="http://schemas.microsoft.com/office/powerpoint/2010/main" val="132505499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a:bodyPr>
          <a:lstStyle/>
          <a:p>
            <a:pPr rtl="0"/>
            <a:r>
              <a:rPr lang="en-US" sz="3600" u="sng" dirty="0" smtClean="0">
                <a:latin typeface="Times" charset="0"/>
                <a:ea typeface="Times" charset="0"/>
                <a:cs typeface="Times" charset="0"/>
              </a:rPr>
              <a:t>Cardiac tamponade</a:t>
            </a:r>
            <a:endParaRPr lang="he-IL" sz="3600" u="sng" dirty="0">
              <a:latin typeface="Times" charset="0"/>
              <a:ea typeface="Times" charset="0"/>
              <a:cs typeface="Times" charset="0"/>
            </a:endParaRPr>
          </a:p>
        </p:txBody>
      </p:sp>
      <p:sp>
        <p:nvSpPr>
          <p:cNvPr id="3" name="מציין מיקום תוכן 2"/>
          <p:cNvSpPr>
            <a:spLocks noGrp="1"/>
          </p:cNvSpPr>
          <p:nvPr>
            <p:ph idx="1"/>
          </p:nvPr>
        </p:nvSpPr>
        <p:spPr>
          <a:xfrm>
            <a:off x="457200" y="1828800"/>
            <a:ext cx="8229600" cy="4525963"/>
          </a:xfrm>
        </p:spPr>
        <p:txBody>
          <a:bodyPr>
            <a:normAutofit/>
          </a:bodyPr>
          <a:lstStyle/>
          <a:p>
            <a:pPr algn="l" rtl="0">
              <a:buNone/>
            </a:pPr>
            <a:r>
              <a:rPr lang="en-US" sz="2800" dirty="0" smtClean="0">
                <a:latin typeface="Times" charset="0"/>
                <a:ea typeface="Times" charset="0"/>
                <a:cs typeface="Times" charset="0"/>
              </a:rPr>
              <a:t>Clinical signs</a:t>
            </a:r>
          </a:p>
          <a:p>
            <a:pPr algn="l" rtl="0"/>
            <a:r>
              <a:rPr lang="en-US" sz="2800" b="1" dirty="0" smtClean="0">
                <a:latin typeface="Times" charset="0"/>
                <a:ea typeface="Times" charset="0"/>
                <a:cs typeface="Times" charset="0"/>
              </a:rPr>
              <a:t>Beck’s triad:  hypotension, muffled heart sounds,</a:t>
            </a:r>
          </a:p>
          <a:p>
            <a:pPr algn="l" rtl="0">
              <a:buNone/>
            </a:pPr>
            <a:r>
              <a:rPr lang="en-US" sz="2800" b="1" dirty="0" smtClean="0">
                <a:latin typeface="Times" charset="0"/>
                <a:ea typeface="Times" charset="0"/>
                <a:cs typeface="Times" charset="0"/>
              </a:rPr>
              <a:t>     elevated jugular venous pressure</a:t>
            </a:r>
          </a:p>
          <a:p>
            <a:pPr algn="l" rtl="0">
              <a:buNone/>
            </a:pPr>
            <a:endParaRPr lang="en-US" sz="2800" dirty="0" smtClean="0">
              <a:latin typeface="Times" charset="0"/>
              <a:ea typeface="Times" charset="0"/>
              <a:cs typeface="Times" charset="0"/>
            </a:endParaRPr>
          </a:p>
          <a:p>
            <a:pPr algn="l" rtl="0"/>
            <a:r>
              <a:rPr lang="en-US" sz="2800" dirty="0" smtClean="0">
                <a:latin typeface="Times" charset="0"/>
                <a:ea typeface="Times" charset="0"/>
                <a:cs typeface="Times" charset="0"/>
              </a:rPr>
              <a:t>pulsus paradoxus &gt;10 mm Hg:  difference between</a:t>
            </a:r>
          </a:p>
          <a:p>
            <a:pPr algn="l" rtl="0">
              <a:buNone/>
            </a:pPr>
            <a:r>
              <a:rPr lang="en-US" sz="2800" dirty="0" smtClean="0">
                <a:latin typeface="Times" charset="0"/>
                <a:ea typeface="Times" charset="0"/>
                <a:cs typeface="Times" charset="0"/>
              </a:rPr>
              <a:t>     the pressure at which Korotkoff sounds </a:t>
            </a:r>
            <a:r>
              <a:rPr lang="en-US" sz="2800" b="1" dirty="0" smtClean="0">
                <a:solidFill>
                  <a:srgbClr val="FF0066"/>
                </a:solidFill>
                <a:latin typeface="Times" charset="0"/>
                <a:ea typeface="Times" charset="0"/>
                <a:cs typeface="Times" charset="0"/>
              </a:rPr>
              <a:t>first appear</a:t>
            </a:r>
          </a:p>
          <a:p>
            <a:pPr algn="l" rtl="0">
              <a:buNone/>
            </a:pPr>
            <a:r>
              <a:rPr lang="en-US" sz="2800" dirty="0" smtClean="0">
                <a:latin typeface="Times" charset="0"/>
                <a:ea typeface="Times" charset="0"/>
                <a:cs typeface="Times" charset="0"/>
              </a:rPr>
              <a:t>     and that at which they are present with </a:t>
            </a:r>
          </a:p>
          <a:p>
            <a:pPr algn="l" rtl="0">
              <a:buNone/>
            </a:pPr>
            <a:r>
              <a:rPr lang="en-US" sz="2800" dirty="0" smtClean="0">
                <a:latin typeface="Times" charset="0"/>
                <a:ea typeface="Times" charset="0"/>
                <a:cs typeface="Times" charset="0"/>
              </a:rPr>
              <a:t>     </a:t>
            </a:r>
            <a:r>
              <a:rPr lang="en-US" sz="2800" b="1" dirty="0" smtClean="0">
                <a:solidFill>
                  <a:srgbClr val="FF0066"/>
                </a:solidFill>
                <a:latin typeface="Times" charset="0"/>
                <a:ea typeface="Times" charset="0"/>
                <a:cs typeface="Times" charset="0"/>
              </a:rPr>
              <a:t>each heart beat </a:t>
            </a:r>
            <a:endParaRPr lang="he-IL" sz="2800" b="1" dirty="0">
              <a:solidFill>
                <a:srgbClr val="FF0066"/>
              </a:solidFill>
              <a:latin typeface="Times" charset="0"/>
              <a:ea typeface="Times" charset="0"/>
              <a:cs typeface="Times" charset="0"/>
            </a:endParaRPr>
          </a:p>
        </p:txBody>
      </p:sp>
    </p:spTree>
    <p:extLst>
      <p:ext uri="{BB962C8B-B14F-4D97-AF65-F5344CB8AC3E}">
        <p14:creationId xmlns:p14="http://schemas.microsoft.com/office/powerpoint/2010/main" val="9384944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96842"/>
          </a:xfrm>
        </p:spPr>
        <p:txBody>
          <a:bodyPr>
            <a:normAutofit fontScale="90000"/>
          </a:bodyPr>
          <a:lstStyle/>
          <a:p>
            <a:endParaRPr lang="he-IL" dirty="0"/>
          </a:p>
        </p:txBody>
      </p:sp>
      <p:pic>
        <p:nvPicPr>
          <p:cNvPr id="16386" name="Picture 2"/>
          <p:cNvPicPr>
            <a:picLocks noGrp="1" noChangeAspect="1" noChangeArrowheads="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Tree>
    <p:extLst>
      <p:ext uri="{BB962C8B-B14F-4D97-AF65-F5344CB8AC3E}">
        <p14:creationId xmlns:p14="http://schemas.microsoft.com/office/powerpoint/2010/main" val="110009656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endParaRPr lang="he-IL"/>
          </a:p>
        </p:txBody>
      </p:sp>
      <p:pic>
        <p:nvPicPr>
          <p:cNvPr id="15362" name="Picture 2"/>
          <p:cNvPicPr>
            <a:picLocks noGrp="1" noChangeAspect="1" noChangeArrowheads="1"/>
          </p:cNvPicPr>
          <p:nvPr>
            <p:ph idx="1"/>
          </p:nvPr>
        </p:nvPicPr>
        <p:blipFill>
          <a:blip r:embed="rId2"/>
          <a:srcRect/>
          <a:stretch>
            <a:fillRect/>
          </a:stretch>
        </p:blipFill>
        <p:spPr bwMode="auto">
          <a:xfrm>
            <a:off x="500034" y="285728"/>
            <a:ext cx="8215370" cy="6311623"/>
          </a:xfrm>
          <a:prstGeom prst="rect">
            <a:avLst/>
          </a:prstGeom>
          <a:noFill/>
          <a:ln w="9525">
            <a:noFill/>
            <a:miter lim="800000"/>
            <a:headEnd/>
            <a:tailEnd/>
          </a:ln>
        </p:spPr>
      </p:pic>
    </p:spTree>
    <p:extLst>
      <p:ext uri="{BB962C8B-B14F-4D97-AF65-F5344CB8AC3E}">
        <p14:creationId xmlns:p14="http://schemas.microsoft.com/office/powerpoint/2010/main" val="9138184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62000" y="254043"/>
            <a:ext cx="6400800" cy="6400800"/>
          </a:xfrm>
        </p:spPr>
      </p:pic>
    </p:spTree>
    <p:extLst>
      <p:ext uri="{BB962C8B-B14F-4D97-AF65-F5344CB8AC3E}">
        <p14:creationId xmlns:p14="http://schemas.microsoft.com/office/powerpoint/2010/main" val="119111400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4290"/>
            <a:ext cx="8229600" cy="642942"/>
          </a:xfrm>
        </p:spPr>
        <p:txBody>
          <a:bodyPr>
            <a:normAutofit/>
          </a:bodyPr>
          <a:lstStyle/>
          <a:p>
            <a:r>
              <a:rPr lang="en-US" sz="2800" dirty="0" smtClean="0"/>
              <a:t>Approaches for pericardiocentesis</a:t>
            </a:r>
            <a:endParaRPr lang="he-IL" sz="2800" dirty="0"/>
          </a:p>
        </p:txBody>
      </p:sp>
      <p:pic>
        <p:nvPicPr>
          <p:cNvPr id="3074" name="Picture 2"/>
          <p:cNvPicPr>
            <a:picLocks noGrp="1" noChangeAspect="1" noChangeArrowheads="1"/>
          </p:cNvPicPr>
          <p:nvPr>
            <p:ph idx="1"/>
          </p:nvPr>
        </p:nvPicPr>
        <p:blipFill>
          <a:blip r:embed="rId2"/>
          <a:srcRect/>
          <a:stretch>
            <a:fillRect/>
          </a:stretch>
        </p:blipFill>
        <p:spPr bwMode="auto">
          <a:xfrm>
            <a:off x="571472" y="1285860"/>
            <a:ext cx="7971921" cy="5000660"/>
          </a:xfrm>
          <a:prstGeom prst="rect">
            <a:avLst/>
          </a:prstGeom>
          <a:noFill/>
          <a:ln w="9525">
            <a:noFill/>
            <a:miter lim="800000"/>
            <a:headEnd/>
            <a:tailEnd/>
          </a:ln>
          <a:effectLst/>
        </p:spPr>
      </p:pic>
      <p:cxnSp>
        <p:nvCxnSpPr>
          <p:cNvPr id="7" name="Straight Arrow Connector 6"/>
          <p:cNvCxnSpPr/>
          <p:nvPr/>
        </p:nvCxnSpPr>
        <p:spPr>
          <a:xfrm rot="5400000">
            <a:off x="4786314" y="3286124"/>
            <a:ext cx="785818" cy="500066"/>
          </a:xfrm>
          <a:prstGeom prst="straightConnector1">
            <a:avLst/>
          </a:prstGeom>
          <a:ln>
            <a:solidFill>
              <a:srgbClr val="FF0000"/>
            </a:solidFill>
            <a:tailEnd type="arrow"/>
          </a:ln>
          <a:effectLst>
            <a:innerShdw blurRad="63500" dist="50800" dir="135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5429256" y="2857496"/>
            <a:ext cx="1285884" cy="285752"/>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chemeClr val="tx1"/>
                </a:solidFill>
              </a:rPr>
              <a:t>parasternal </a:t>
            </a:r>
            <a:endParaRPr lang="he-IL" dirty="0">
              <a:solidFill>
                <a:schemeClr val="tx1"/>
              </a:solidFill>
            </a:endParaRPr>
          </a:p>
        </p:txBody>
      </p:sp>
      <p:sp>
        <p:nvSpPr>
          <p:cNvPr id="11" name="Rectangle 10"/>
          <p:cNvSpPr/>
          <p:nvPr/>
        </p:nvSpPr>
        <p:spPr>
          <a:xfrm>
            <a:off x="5857884" y="4857760"/>
            <a:ext cx="928694" cy="285752"/>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chemeClr val="tx1"/>
                </a:solidFill>
              </a:rPr>
              <a:t>apical</a:t>
            </a:r>
            <a:endParaRPr lang="he-IL" dirty="0">
              <a:solidFill>
                <a:schemeClr val="tx1"/>
              </a:solidFill>
            </a:endParaRPr>
          </a:p>
        </p:txBody>
      </p:sp>
      <p:cxnSp>
        <p:nvCxnSpPr>
          <p:cNvPr id="13" name="Straight Arrow Connector 12"/>
          <p:cNvCxnSpPr/>
          <p:nvPr/>
        </p:nvCxnSpPr>
        <p:spPr>
          <a:xfrm rot="16200000" flipV="1">
            <a:off x="5250661" y="4250537"/>
            <a:ext cx="642942" cy="571504"/>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4357686" y="5929330"/>
            <a:ext cx="2357454" cy="35719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l" rtl="0"/>
            <a:r>
              <a:rPr lang="en-US" dirty="0" err="1" smtClean="0">
                <a:solidFill>
                  <a:schemeClr val="tx1"/>
                </a:solidFill>
              </a:rPr>
              <a:t>subxyphoid</a:t>
            </a:r>
            <a:r>
              <a:rPr lang="en-US" dirty="0" smtClean="0">
                <a:solidFill>
                  <a:schemeClr val="tx1"/>
                </a:solidFill>
              </a:rPr>
              <a:t> / subcostal</a:t>
            </a:r>
            <a:endParaRPr lang="he-IL" dirty="0">
              <a:solidFill>
                <a:schemeClr val="tx1"/>
              </a:solidFill>
            </a:endParaRPr>
          </a:p>
        </p:txBody>
      </p:sp>
    </p:spTree>
    <p:extLst>
      <p:ext uri="{BB962C8B-B14F-4D97-AF65-F5344CB8AC3E}">
        <p14:creationId xmlns:p14="http://schemas.microsoft.com/office/powerpoint/2010/main" val="189181854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25404"/>
          </a:xfrm>
        </p:spPr>
        <p:txBody>
          <a:bodyPr>
            <a:normAutofit fontScale="90000"/>
          </a:bodyPr>
          <a:lstStyle/>
          <a:p>
            <a:endParaRPr lang="he-IL" dirty="0"/>
          </a:p>
        </p:txBody>
      </p:sp>
      <p:pic>
        <p:nvPicPr>
          <p:cNvPr id="18434" name="Picture 2"/>
          <p:cNvPicPr>
            <a:picLocks noGrp="1" noChangeAspect="1" noChangeArrowheads="1"/>
          </p:cNvPicPr>
          <p:nvPr>
            <p:ph idx="1"/>
          </p:nvPr>
        </p:nvPicPr>
        <p:blipFill>
          <a:blip r:embed="rId2"/>
          <a:srcRect/>
          <a:stretch>
            <a:fillRect/>
          </a:stretch>
        </p:blipFill>
        <p:spPr bwMode="auto">
          <a:xfrm>
            <a:off x="0" y="0"/>
            <a:ext cx="9144000" cy="6572272"/>
          </a:xfrm>
          <a:prstGeom prst="rect">
            <a:avLst/>
          </a:prstGeom>
          <a:noFill/>
          <a:ln w="9525">
            <a:noFill/>
            <a:miter lim="800000"/>
            <a:headEnd/>
            <a:tailEnd/>
          </a:ln>
          <a:effectLst/>
        </p:spPr>
      </p:pic>
    </p:spTree>
    <p:extLst>
      <p:ext uri="{BB962C8B-B14F-4D97-AF65-F5344CB8AC3E}">
        <p14:creationId xmlns:p14="http://schemas.microsoft.com/office/powerpoint/2010/main" val="15132429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68280"/>
          </a:xfrm>
        </p:spPr>
        <p:txBody>
          <a:bodyPr>
            <a:noAutofit/>
          </a:bodyPr>
          <a:lstStyle/>
          <a:p>
            <a:pPr rtl="0"/>
            <a:r>
              <a:rPr lang="en-US" sz="1800" b="1" dirty="0" smtClean="0"/>
              <a:t>Recommendations for management of neoplastic involvement of the pericardium</a:t>
            </a:r>
            <a:endParaRPr lang="he-IL" sz="1800" b="1" dirty="0"/>
          </a:p>
        </p:txBody>
      </p:sp>
      <p:pic>
        <p:nvPicPr>
          <p:cNvPr id="20482" name="Picture 2"/>
          <p:cNvPicPr>
            <a:picLocks noGrp="1" noChangeAspect="1" noChangeArrowheads="1"/>
          </p:cNvPicPr>
          <p:nvPr>
            <p:ph idx="1"/>
          </p:nvPr>
        </p:nvPicPr>
        <p:blipFill>
          <a:blip r:embed="rId2"/>
          <a:srcRect/>
          <a:stretch>
            <a:fillRect/>
          </a:stretch>
        </p:blipFill>
        <p:spPr bwMode="auto">
          <a:xfrm>
            <a:off x="1142976" y="714356"/>
            <a:ext cx="6929486" cy="5929354"/>
          </a:xfrm>
          <a:prstGeom prst="rect">
            <a:avLst/>
          </a:prstGeom>
          <a:noFill/>
          <a:ln w="9525">
            <a:noFill/>
            <a:miter lim="800000"/>
            <a:headEnd/>
            <a:tailEnd/>
          </a:ln>
          <a:effectLst/>
        </p:spPr>
      </p:pic>
    </p:spTree>
    <p:extLst>
      <p:ext uri="{BB962C8B-B14F-4D97-AF65-F5344CB8AC3E}">
        <p14:creationId xmlns:p14="http://schemas.microsoft.com/office/powerpoint/2010/main" val="68683843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Autofit/>
          </a:bodyPr>
          <a:lstStyle/>
          <a:p>
            <a:r>
              <a:rPr lang="en-US" sz="3600" dirty="0" smtClean="0">
                <a:latin typeface="Times" charset="0"/>
                <a:ea typeface="Times" charset="0"/>
                <a:cs typeface="Times" charset="0"/>
              </a:rPr>
              <a:t>Constrictive </a:t>
            </a:r>
            <a:r>
              <a:rPr lang="en-US" sz="3600" dirty="0" smtClean="0">
                <a:latin typeface="Times" charset="0"/>
                <a:ea typeface="Times" charset="0"/>
                <a:cs typeface="Times" charset="0"/>
              </a:rPr>
              <a:t>pericarditis-”panzer heart”</a:t>
            </a:r>
            <a:r>
              <a:rPr lang="he-IL" sz="3600" dirty="0" smtClean="0">
                <a:latin typeface="Times" charset="0"/>
                <a:ea typeface="Times" charset="0"/>
                <a:cs typeface="Times" charset="0"/>
              </a:rPr>
              <a:t/>
            </a:r>
            <a:br>
              <a:rPr lang="he-IL" sz="3600" dirty="0" smtClean="0">
                <a:latin typeface="Times" charset="0"/>
                <a:ea typeface="Times" charset="0"/>
                <a:cs typeface="Times" charset="0"/>
              </a:rPr>
            </a:br>
            <a:endParaRPr lang="he-IL" sz="3600" dirty="0">
              <a:latin typeface="Times" charset="0"/>
              <a:ea typeface="Times" charset="0"/>
              <a:cs typeface="Times" charset="0"/>
            </a:endParaRPr>
          </a:p>
        </p:txBody>
      </p:sp>
      <p:pic>
        <p:nvPicPr>
          <p:cNvPr id="1026" name="Picture 2"/>
          <p:cNvPicPr>
            <a:picLocks noGrp="1" noChangeAspect="1" noChangeArrowheads="1"/>
          </p:cNvPicPr>
          <p:nvPr>
            <p:ph idx="1"/>
          </p:nvPr>
        </p:nvPicPr>
        <p:blipFill>
          <a:blip r:embed="rId2"/>
          <a:srcRect/>
          <a:stretch>
            <a:fillRect/>
          </a:stretch>
        </p:blipFill>
        <p:spPr bwMode="auto">
          <a:xfrm>
            <a:off x="1043608" y="1214422"/>
            <a:ext cx="7128792" cy="4590842"/>
          </a:xfrm>
          <a:prstGeom prst="rect">
            <a:avLst/>
          </a:prstGeom>
          <a:noFill/>
          <a:ln w="9525">
            <a:noFill/>
            <a:miter lim="800000"/>
            <a:headEnd/>
            <a:tailEnd/>
          </a:ln>
        </p:spPr>
      </p:pic>
    </p:spTree>
    <p:extLst>
      <p:ext uri="{BB962C8B-B14F-4D97-AF65-F5344CB8AC3E}">
        <p14:creationId xmlns:p14="http://schemas.microsoft.com/office/powerpoint/2010/main" val="62788044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endParaRPr lang="he-IL"/>
          </a:p>
        </p:txBody>
      </p:sp>
      <p:pic>
        <p:nvPicPr>
          <p:cNvPr id="16386" name="Picture 2"/>
          <p:cNvPicPr>
            <a:picLocks noGrp="1" noChangeAspect="1" noChangeArrowheads="1"/>
          </p:cNvPicPr>
          <p:nvPr>
            <p:ph idx="1"/>
          </p:nvPr>
        </p:nvPicPr>
        <p:blipFill>
          <a:blip r:embed="rId2"/>
          <a:srcRect/>
          <a:stretch>
            <a:fillRect/>
          </a:stretch>
        </p:blipFill>
        <p:spPr bwMode="auto">
          <a:xfrm>
            <a:off x="899592" y="260648"/>
            <a:ext cx="7344816" cy="6408712"/>
          </a:xfrm>
          <a:prstGeom prst="rect">
            <a:avLst/>
          </a:prstGeom>
          <a:noFill/>
          <a:ln w="9525">
            <a:noFill/>
            <a:miter lim="800000"/>
            <a:headEnd/>
            <a:tailEnd/>
          </a:ln>
        </p:spPr>
      </p:pic>
    </p:spTree>
    <p:extLst>
      <p:ext uri="{BB962C8B-B14F-4D97-AF65-F5344CB8AC3E}">
        <p14:creationId xmlns:p14="http://schemas.microsoft.com/office/powerpoint/2010/main" val="5203137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US" sz="2800" u="sng" dirty="0" smtClean="0"/>
              <a:t>Constrictive pericarditis</a:t>
            </a:r>
            <a:endParaRPr lang="he-IL" sz="2800" u="sng" dirty="0"/>
          </a:p>
        </p:txBody>
      </p:sp>
      <p:sp>
        <p:nvSpPr>
          <p:cNvPr id="3" name="Content Placeholder 2"/>
          <p:cNvSpPr>
            <a:spLocks noGrp="1"/>
          </p:cNvSpPr>
          <p:nvPr>
            <p:ph idx="1"/>
          </p:nvPr>
        </p:nvSpPr>
        <p:spPr>
          <a:xfrm>
            <a:off x="285720" y="1752600"/>
            <a:ext cx="8572560" cy="4641379"/>
          </a:xfrm>
        </p:spPr>
        <p:txBody>
          <a:bodyPr>
            <a:normAutofit fontScale="92500" lnSpcReduction="10000"/>
          </a:bodyPr>
          <a:lstStyle/>
          <a:p>
            <a:pPr marL="0" indent="0" algn="l" rtl="0">
              <a:buNone/>
            </a:pPr>
            <a:r>
              <a:rPr lang="en-US" sz="2800" dirty="0" smtClean="0">
                <a:latin typeface="Times" charset="0"/>
                <a:ea typeface="Times" charset="0"/>
                <a:cs typeface="Times" charset="0"/>
              </a:rPr>
              <a:t>Fibrotic pericardium </a:t>
            </a:r>
            <a:r>
              <a:rPr lang="en-US" sz="2800" b="1" dirty="0" smtClean="0">
                <a:latin typeface="Times" charset="0"/>
                <a:ea typeface="Times" charset="0"/>
                <a:cs typeface="Times" charset="0"/>
              </a:rPr>
              <a:t>impedes normal diastolic filling because of loss of elasticity</a:t>
            </a:r>
          </a:p>
          <a:p>
            <a:pPr marL="0" indent="0">
              <a:buNone/>
            </a:pPr>
            <a:endParaRPr lang="en-US" sz="2800" dirty="0" smtClean="0">
              <a:latin typeface="Times" charset="0"/>
              <a:ea typeface="Times" charset="0"/>
              <a:cs typeface="Times" charset="0"/>
            </a:endParaRPr>
          </a:p>
          <a:p>
            <a:pPr marL="0" indent="0" algn="l" rtl="0">
              <a:buNone/>
            </a:pPr>
            <a:r>
              <a:rPr lang="en-US" sz="2800" dirty="0" smtClean="0">
                <a:latin typeface="Times" charset="0"/>
                <a:ea typeface="Times" charset="0"/>
                <a:cs typeface="Times" charset="0"/>
              </a:rPr>
              <a:t>Usually pericardium is considerably thickened but in ~20% of cases can be of normal thickness</a:t>
            </a:r>
          </a:p>
          <a:p>
            <a:pPr marL="0" indent="0">
              <a:buNone/>
            </a:pPr>
            <a:endParaRPr lang="en-US" sz="2800" dirty="0" smtClean="0">
              <a:latin typeface="Times" charset="0"/>
              <a:ea typeface="Times" charset="0"/>
              <a:cs typeface="Times" charset="0"/>
            </a:endParaRPr>
          </a:p>
          <a:p>
            <a:pPr marL="0" indent="0" algn="l" rtl="0">
              <a:buNone/>
            </a:pPr>
            <a:r>
              <a:rPr lang="en-US" sz="2800" dirty="0" smtClean="0">
                <a:latin typeface="Times" charset="0"/>
                <a:ea typeface="Times" charset="0"/>
                <a:cs typeface="Times" charset="0"/>
              </a:rPr>
              <a:t>Types of constrictive pericarditis:</a:t>
            </a:r>
            <a:endParaRPr lang="en-US" dirty="0" smtClean="0">
              <a:latin typeface="Times" charset="0"/>
              <a:ea typeface="Times" charset="0"/>
              <a:cs typeface="Times" charset="0"/>
            </a:endParaRPr>
          </a:p>
          <a:p>
            <a:pPr marL="0" indent="0">
              <a:buNone/>
            </a:pPr>
            <a:r>
              <a:rPr lang="en-US" dirty="0" smtClean="0">
                <a:latin typeface="Times" charset="0"/>
                <a:ea typeface="Times" charset="0"/>
                <a:cs typeface="Times" charset="0"/>
              </a:rPr>
              <a:t>     </a:t>
            </a:r>
            <a:r>
              <a:rPr lang="en-US" sz="2800" dirty="0" smtClean="0">
                <a:latin typeface="Times" charset="0"/>
                <a:ea typeface="Times" charset="0"/>
                <a:cs typeface="Times" charset="0"/>
              </a:rPr>
              <a:t>-  chronic (usually)</a:t>
            </a:r>
          </a:p>
          <a:p>
            <a:pPr marL="0" indent="0">
              <a:buNone/>
            </a:pPr>
            <a:r>
              <a:rPr lang="en-US" sz="2800" dirty="0" smtClean="0">
                <a:latin typeface="Times" charset="0"/>
                <a:ea typeface="Times" charset="0"/>
                <a:cs typeface="Times" charset="0"/>
              </a:rPr>
              <a:t>      -  subacute transient</a:t>
            </a:r>
          </a:p>
          <a:p>
            <a:pPr marL="0" indent="0">
              <a:buNone/>
            </a:pPr>
            <a:r>
              <a:rPr lang="en-US" sz="2800" dirty="0" smtClean="0">
                <a:latin typeface="Times" charset="0"/>
                <a:ea typeface="Times" charset="0"/>
                <a:cs typeface="Times" charset="0"/>
              </a:rPr>
              <a:t>      -  occult constriction </a:t>
            </a:r>
            <a:endParaRPr lang="he-IL" sz="2800" dirty="0">
              <a:latin typeface="Times" charset="0"/>
              <a:ea typeface="Times" charset="0"/>
              <a:cs typeface="Times" charset="0"/>
            </a:endParaRPr>
          </a:p>
        </p:txBody>
      </p:sp>
    </p:spTree>
    <p:extLst>
      <p:ext uri="{BB962C8B-B14F-4D97-AF65-F5344CB8AC3E}">
        <p14:creationId xmlns:p14="http://schemas.microsoft.com/office/powerpoint/2010/main" val="72525297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US" sz="2800" u="sng" dirty="0" smtClean="0">
                <a:latin typeface="Times" charset="0"/>
                <a:ea typeface="Times" charset="0"/>
                <a:cs typeface="Times" charset="0"/>
              </a:rPr>
              <a:t>Constrictive pericarditis: symptoms</a:t>
            </a:r>
            <a:r>
              <a:rPr lang="en-US" sz="2800" dirty="0" smtClean="0">
                <a:latin typeface="Times" charset="0"/>
                <a:ea typeface="Times" charset="0"/>
                <a:cs typeface="Times" charset="0"/>
              </a:rPr>
              <a:t/>
            </a:r>
            <a:br>
              <a:rPr lang="en-US" sz="2800" dirty="0" smtClean="0">
                <a:latin typeface="Times" charset="0"/>
                <a:ea typeface="Times" charset="0"/>
                <a:cs typeface="Times" charset="0"/>
              </a:rPr>
            </a:br>
            <a:endParaRPr lang="he-IL" sz="2800" dirty="0">
              <a:latin typeface="Times" charset="0"/>
              <a:ea typeface="Times" charset="0"/>
              <a:cs typeface="Times" charset="0"/>
            </a:endParaRPr>
          </a:p>
        </p:txBody>
      </p:sp>
      <p:sp>
        <p:nvSpPr>
          <p:cNvPr id="3" name="Content Placeholder 2"/>
          <p:cNvSpPr>
            <a:spLocks noGrp="1"/>
          </p:cNvSpPr>
          <p:nvPr>
            <p:ph idx="1"/>
          </p:nvPr>
        </p:nvSpPr>
        <p:spPr>
          <a:xfrm>
            <a:off x="467544" y="1628800"/>
            <a:ext cx="8352928" cy="4497363"/>
          </a:xfrm>
        </p:spPr>
        <p:txBody>
          <a:bodyPr/>
          <a:lstStyle/>
          <a:p>
            <a:pPr marL="0" indent="0" algn="l" rtl="0">
              <a:buNone/>
            </a:pPr>
            <a:r>
              <a:rPr lang="en-US" sz="2800" dirty="0" smtClean="0">
                <a:latin typeface="Times" charset="0"/>
                <a:ea typeface="Times" charset="0"/>
                <a:cs typeface="Times" charset="0"/>
              </a:rPr>
              <a:t>Right heart failure: </a:t>
            </a:r>
            <a:r>
              <a:rPr lang="en-US" sz="2400" dirty="0" smtClean="0">
                <a:latin typeface="Times" charset="0"/>
                <a:ea typeface="Times" charset="0"/>
                <a:cs typeface="Times" charset="0"/>
              </a:rPr>
              <a:t>range from periferal edema to anasarca </a:t>
            </a:r>
            <a:endParaRPr lang="en-US" sz="2000" dirty="0" smtClean="0">
              <a:latin typeface="Times" charset="0"/>
              <a:ea typeface="Times" charset="0"/>
              <a:cs typeface="Times" charset="0"/>
            </a:endParaRPr>
          </a:p>
          <a:p>
            <a:pPr marL="0" indent="0">
              <a:buNone/>
            </a:pPr>
            <a:endParaRPr lang="en-US" sz="2000" dirty="0" smtClean="0">
              <a:latin typeface="Times" charset="0"/>
              <a:ea typeface="Times" charset="0"/>
              <a:cs typeface="Times" charset="0"/>
            </a:endParaRPr>
          </a:p>
          <a:p>
            <a:pPr marL="0" indent="0" algn="l" rtl="0">
              <a:buNone/>
            </a:pPr>
            <a:r>
              <a:rPr lang="en-US" sz="2800" dirty="0" smtClean="0">
                <a:latin typeface="Times" charset="0"/>
                <a:ea typeface="Times" charset="0"/>
                <a:cs typeface="Times" charset="0"/>
              </a:rPr>
              <a:t>No pulmonary congestion</a:t>
            </a:r>
          </a:p>
          <a:p>
            <a:pPr marL="0" indent="0">
              <a:buNone/>
            </a:pPr>
            <a:endParaRPr lang="en-US" sz="2800" dirty="0" smtClean="0">
              <a:latin typeface="Times" charset="0"/>
              <a:ea typeface="Times" charset="0"/>
              <a:cs typeface="Times" charset="0"/>
            </a:endParaRPr>
          </a:p>
          <a:p>
            <a:pPr marL="0" indent="0" algn="l" rtl="0">
              <a:buNone/>
            </a:pPr>
            <a:r>
              <a:rPr lang="en-US" sz="2800" dirty="0" smtClean="0">
                <a:latin typeface="Times" charset="0"/>
                <a:ea typeface="Times" charset="0"/>
                <a:cs typeface="Times" charset="0"/>
              </a:rPr>
              <a:t>Usually normal heart size</a:t>
            </a:r>
          </a:p>
          <a:p>
            <a:pPr marL="0" indent="0">
              <a:buNone/>
            </a:pPr>
            <a:endParaRPr lang="en-US" sz="2800" dirty="0" smtClean="0">
              <a:latin typeface="Times" charset="0"/>
              <a:ea typeface="Times" charset="0"/>
              <a:cs typeface="Times" charset="0"/>
            </a:endParaRPr>
          </a:p>
          <a:p>
            <a:pPr marL="0" indent="0" algn="l" rtl="0">
              <a:buNone/>
            </a:pPr>
            <a:r>
              <a:rPr lang="en-US" sz="2800" dirty="0" smtClean="0">
                <a:latin typeface="Times" charset="0"/>
                <a:ea typeface="Times" charset="0"/>
                <a:cs typeface="Times" charset="0"/>
              </a:rPr>
              <a:t>Fatigability and dyspnea related to diminished</a:t>
            </a:r>
          </a:p>
          <a:p>
            <a:pPr marL="0" indent="0">
              <a:buNone/>
            </a:pPr>
            <a:r>
              <a:rPr lang="en-US" sz="2800" dirty="0" smtClean="0">
                <a:latin typeface="Times" charset="0"/>
                <a:ea typeface="Times" charset="0"/>
                <a:cs typeface="Times" charset="0"/>
              </a:rPr>
              <a:t>    cardiac output (CO) response to exertion</a:t>
            </a:r>
          </a:p>
          <a:p>
            <a:pPr algn="l" rtl="0"/>
            <a:endParaRPr lang="en-US" dirty="0" smtClean="0"/>
          </a:p>
          <a:p>
            <a:pPr algn="l" rtl="0"/>
            <a:endParaRPr lang="he-IL" dirty="0"/>
          </a:p>
        </p:txBody>
      </p:sp>
    </p:spTree>
    <p:extLst>
      <p:ext uri="{BB962C8B-B14F-4D97-AF65-F5344CB8AC3E}">
        <p14:creationId xmlns:p14="http://schemas.microsoft.com/office/powerpoint/2010/main" val="24844384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685800"/>
            <a:ext cx="8229600" cy="1143000"/>
          </a:xfrm>
        </p:spPr>
        <p:txBody>
          <a:bodyPr/>
          <a:lstStyle/>
          <a:p>
            <a:r>
              <a:rPr lang="en-US" sz="3600" dirty="0">
                <a:latin typeface="Times" charset="0"/>
                <a:ea typeface="Times" charset="0"/>
                <a:cs typeface="Times" charset="0"/>
              </a:rPr>
              <a:t>Pericardial involvement in systemic autoimmune and </a:t>
            </a:r>
            <a:r>
              <a:rPr lang="en-US" sz="3600" dirty="0" err="1">
                <a:latin typeface="Times" charset="0"/>
                <a:ea typeface="Times" charset="0"/>
                <a:cs typeface="Times" charset="0"/>
              </a:rPr>
              <a:t>autoinflammatory</a:t>
            </a:r>
            <a:r>
              <a:rPr lang="en-US" sz="3600" dirty="0">
                <a:latin typeface="Times" charset="0"/>
                <a:ea typeface="Times" charset="0"/>
                <a:cs typeface="Times" charset="0"/>
              </a:rPr>
              <a:t> diseases</a:t>
            </a:r>
            <a:br>
              <a:rPr lang="en-US" sz="3600" dirty="0">
                <a:latin typeface="Times" charset="0"/>
                <a:ea typeface="Times" charset="0"/>
                <a:cs typeface="Times" charset="0"/>
              </a:rPr>
            </a:br>
            <a:endParaRPr lang="en-US" sz="3600" dirty="0">
              <a:latin typeface="Times" charset="0"/>
              <a:ea typeface="Times" charset="0"/>
              <a:cs typeface="Times" charset="0"/>
            </a:endParaRPr>
          </a:p>
        </p:txBody>
      </p:sp>
      <p:sp>
        <p:nvSpPr>
          <p:cNvPr id="5" name="Content Placeholder 4"/>
          <p:cNvSpPr>
            <a:spLocks noGrp="1"/>
          </p:cNvSpPr>
          <p:nvPr>
            <p:ph idx="1"/>
          </p:nvPr>
        </p:nvSpPr>
        <p:spPr>
          <a:xfrm>
            <a:off x="457200" y="2332037"/>
            <a:ext cx="8229600" cy="4525963"/>
          </a:xfrm>
        </p:spPr>
        <p:txBody>
          <a:bodyPr/>
          <a:lstStyle/>
          <a:p>
            <a:pPr marL="0" indent="0" algn="just">
              <a:buNone/>
            </a:pPr>
            <a:r>
              <a:rPr lang="en-US" sz="2800" dirty="0">
                <a:latin typeface="Times" charset="0"/>
                <a:ea typeface="Times" charset="0"/>
                <a:cs typeface="Times" charset="0"/>
              </a:rPr>
              <a:t>Pericardial involvement is common in </a:t>
            </a:r>
            <a:r>
              <a:rPr lang="en-US" sz="2800" b="1" dirty="0">
                <a:latin typeface="Times" charset="0"/>
                <a:ea typeface="Times" charset="0"/>
                <a:cs typeface="Times" charset="0"/>
              </a:rPr>
              <a:t>systemic lupus erythematosus, </a:t>
            </a:r>
            <a:r>
              <a:rPr lang="en-US" sz="2800" b="1" dirty="0" err="1">
                <a:latin typeface="Times" charset="0"/>
                <a:ea typeface="Times" charset="0"/>
                <a:cs typeface="Times" charset="0"/>
              </a:rPr>
              <a:t>Sjögren's</a:t>
            </a:r>
            <a:r>
              <a:rPr lang="en-US" sz="2800" b="1" dirty="0">
                <a:latin typeface="Times" charset="0"/>
                <a:ea typeface="Times" charset="0"/>
                <a:cs typeface="Times" charset="0"/>
              </a:rPr>
              <a:t> syndrome, rheumatoid arthritis and scleroderma</a:t>
            </a:r>
            <a:r>
              <a:rPr lang="en-US" sz="2800" dirty="0">
                <a:latin typeface="Times" charset="0"/>
                <a:ea typeface="Times" charset="0"/>
                <a:cs typeface="Times" charset="0"/>
              </a:rPr>
              <a:t>, but may also be present in </a:t>
            </a:r>
            <a:r>
              <a:rPr lang="en-US" sz="2800" b="1" dirty="0">
                <a:latin typeface="Times" charset="0"/>
                <a:ea typeface="Times" charset="0"/>
                <a:cs typeface="Times" charset="0"/>
              </a:rPr>
              <a:t>systemic </a:t>
            </a:r>
            <a:r>
              <a:rPr lang="en-US" sz="2800" b="1" dirty="0" err="1">
                <a:latin typeface="Times" charset="0"/>
                <a:ea typeface="Times" charset="0"/>
                <a:cs typeface="Times" charset="0"/>
              </a:rPr>
              <a:t>vasculitides</a:t>
            </a:r>
            <a:r>
              <a:rPr lang="en-US" sz="2800" b="1" dirty="0">
                <a:latin typeface="Times" charset="0"/>
                <a:ea typeface="Times" charset="0"/>
                <a:cs typeface="Times" charset="0"/>
              </a:rPr>
              <a:t>, </a:t>
            </a:r>
            <a:r>
              <a:rPr lang="en-US" sz="2800" b="1" dirty="0" err="1">
                <a:latin typeface="Times" charset="0"/>
                <a:ea typeface="Times" charset="0"/>
                <a:cs typeface="Times" charset="0"/>
              </a:rPr>
              <a:t>Behçet's</a:t>
            </a:r>
            <a:r>
              <a:rPr lang="en-US" sz="2800" b="1" dirty="0">
                <a:latin typeface="Times" charset="0"/>
                <a:ea typeface="Times" charset="0"/>
                <a:cs typeface="Times" charset="0"/>
              </a:rPr>
              <a:t> syndrome, sarcoidosis and inflammatory bowel diseases</a:t>
            </a:r>
            <a:r>
              <a:rPr lang="en-US" sz="2800" dirty="0">
                <a:latin typeface="Times" charset="0"/>
                <a:ea typeface="Times" charset="0"/>
                <a:cs typeface="Times" charset="0"/>
              </a:rPr>
              <a:t>. Pericardial involvement rarely occurs as the first manifestation of these diseases. In most patients the underlying disease has already been diagnosed by classical symptoms and signs.</a:t>
            </a:r>
            <a:r>
              <a:rPr lang="en-US" dirty="0"/>
              <a:t> </a:t>
            </a:r>
            <a:endParaRPr lang="en-US" dirty="0"/>
          </a:p>
        </p:txBody>
      </p:sp>
    </p:spTree>
    <p:extLst>
      <p:ext uri="{BB962C8B-B14F-4D97-AF65-F5344CB8AC3E}">
        <p14:creationId xmlns:p14="http://schemas.microsoft.com/office/powerpoint/2010/main" val="27218234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490151"/>
            <a:ext cx="8229600" cy="1143000"/>
          </a:xfrm>
        </p:spPr>
        <p:txBody>
          <a:bodyPr/>
          <a:lstStyle/>
          <a:p>
            <a:r>
              <a:rPr lang="en-US" dirty="0">
                <a:latin typeface="Times" charset="0"/>
                <a:ea typeface="Times" charset="0"/>
                <a:cs typeface="Times" charset="0"/>
              </a:rPr>
              <a:t>Post-myocardial infarction pericarditis</a:t>
            </a:r>
            <a:br>
              <a:rPr lang="en-US" dirty="0">
                <a:latin typeface="Times" charset="0"/>
                <a:ea typeface="Times" charset="0"/>
                <a:cs typeface="Times" charset="0"/>
              </a:rPr>
            </a:br>
            <a:endParaRPr lang="en-US" dirty="0">
              <a:latin typeface="Times" charset="0"/>
              <a:ea typeface="Times" charset="0"/>
              <a:cs typeface="Times" charset="0"/>
            </a:endParaRPr>
          </a:p>
        </p:txBody>
      </p:sp>
      <p:sp>
        <p:nvSpPr>
          <p:cNvPr id="5" name="Content Placeholder 4"/>
          <p:cNvSpPr>
            <a:spLocks noGrp="1"/>
          </p:cNvSpPr>
          <p:nvPr>
            <p:ph idx="1"/>
          </p:nvPr>
        </p:nvSpPr>
        <p:spPr/>
        <p:txBody>
          <a:bodyPr/>
          <a:lstStyle/>
          <a:p>
            <a:pPr marL="0" indent="0">
              <a:buNone/>
            </a:pPr>
            <a:r>
              <a:rPr lang="en-US" dirty="0">
                <a:latin typeface="Times" charset="0"/>
                <a:ea typeface="Times" charset="0"/>
                <a:cs typeface="Times" charset="0"/>
              </a:rPr>
              <a:t>Following an acute myocardial infarction (AMI), three major pericardial complications may occur: </a:t>
            </a:r>
            <a:endParaRPr lang="en-US" dirty="0">
              <a:latin typeface="Times" charset="0"/>
              <a:ea typeface="Times" charset="0"/>
              <a:cs typeface="Times" charset="0"/>
            </a:endParaRPr>
          </a:p>
          <a:p>
            <a:pPr marL="0" indent="0">
              <a:buNone/>
            </a:pPr>
            <a:r>
              <a:rPr lang="en-US" dirty="0" smtClean="0">
                <a:latin typeface="Times" charset="0"/>
                <a:ea typeface="Times" charset="0"/>
                <a:cs typeface="Times" charset="0"/>
              </a:rPr>
              <a:t>-pericardial effusion</a:t>
            </a:r>
          </a:p>
          <a:p>
            <a:pPr marL="0" indent="0">
              <a:buNone/>
            </a:pPr>
            <a:r>
              <a:rPr lang="en-US" dirty="0" smtClean="0">
                <a:latin typeface="Times" charset="0"/>
                <a:ea typeface="Times" charset="0"/>
                <a:cs typeface="Times" charset="0"/>
              </a:rPr>
              <a:t>-early </a:t>
            </a:r>
            <a:r>
              <a:rPr lang="en-US" dirty="0">
                <a:latin typeface="Times" charset="0"/>
                <a:ea typeface="Times" charset="0"/>
                <a:cs typeface="Times" charset="0"/>
              </a:rPr>
              <a:t>infarct-associated pericarditis (often called early post-infarction pericarditis, typically a few days after </a:t>
            </a:r>
            <a:r>
              <a:rPr lang="en-US" dirty="0" smtClean="0">
                <a:latin typeface="Times" charset="0"/>
                <a:ea typeface="Times" charset="0"/>
                <a:cs typeface="Times" charset="0"/>
              </a:rPr>
              <a:t>AMI)</a:t>
            </a:r>
          </a:p>
          <a:p>
            <a:pPr marL="0" indent="0">
              <a:buNone/>
            </a:pPr>
            <a:r>
              <a:rPr lang="en-US" dirty="0" smtClean="0">
                <a:latin typeface="Times" charset="0"/>
                <a:ea typeface="Times" charset="0"/>
                <a:cs typeface="Times" charset="0"/>
              </a:rPr>
              <a:t>-late </a:t>
            </a:r>
            <a:r>
              <a:rPr lang="en-US" dirty="0">
                <a:latin typeface="Times" charset="0"/>
                <a:ea typeface="Times" charset="0"/>
                <a:cs typeface="Times" charset="0"/>
              </a:rPr>
              <a:t>pericarditis or post-cardiac injury (Dressler) syndrome (typically 1–2 weeks after AMI</a:t>
            </a:r>
            <a:r>
              <a:rPr lang="en-US" dirty="0" smtClean="0">
                <a:latin typeface="Times" charset="0"/>
                <a:ea typeface="Times" charset="0"/>
                <a:cs typeface="Times" charset="0"/>
              </a:rPr>
              <a:t>).</a:t>
            </a:r>
            <a:r>
              <a:rPr lang="en-US" dirty="0"/>
              <a:t/>
            </a:r>
            <a:br>
              <a:rPr lang="en-US" dirty="0"/>
            </a:br>
            <a:endParaRPr lang="en-US" dirty="0"/>
          </a:p>
        </p:txBody>
      </p:sp>
    </p:spTree>
    <p:extLst>
      <p:ext uri="{BB962C8B-B14F-4D97-AF65-F5344CB8AC3E}">
        <p14:creationId xmlns:p14="http://schemas.microsoft.com/office/powerpoint/2010/main" val="130327187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charset="0"/>
                <a:ea typeface="Times" charset="0"/>
                <a:cs typeface="Times" charset="0"/>
              </a:rPr>
              <a:t>Tumours </a:t>
            </a:r>
            <a:r>
              <a:rPr lang="en-US" dirty="0">
                <a:latin typeface="Times" charset="0"/>
                <a:ea typeface="Times" charset="0"/>
                <a:cs typeface="Times" charset="0"/>
              </a:rPr>
              <a:t>of the pericardium</a:t>
            </a:r>
            <a:endParaRPr lang="en-US" dirty="0"/>
          </a:p>
        </p:txBody>
      </p:sp>
      <p:sp>
        <p:nvSpPr>
          <p:cNvPr id="3" name="Content Placeholder 2"/>
          <p:cNvSpPr>
            <a:spLocks noGrp="1"/>
          </p:cNvSpPr>
          <p:nvPr>
            <p:ph idx="1"/>
          </p:nvPr>
        </p:nvSpPr>
        <p:spPr>
          <a:xfrm>
            <a:off x="457200" y="1828800"/>
            <a:ext cx="8229600" cy="4525963"/>
          </a:xfrm>
        </p:spPr>
        <p:txBody>
          <a:bodyPr/>
          <a:lstStyle/>
          <a:p>
            <a:pPr marL="0" indent="0">
              <a:buNone/>
            </a:pPr>
            <a:r>
              <a:rPr lang="en-US" dirty="0">
                <a:latin typeface="Times" charset="0"/>
                <a:ea typeface="Times" charset="0"/>
                <a:cs typeface="Times" charset="0"/>
              </a:rPr>
              <a:t>Primary tumours of the pericardium, either benign (lipomas and fibromas) or malignant (mesotheliomas, </a:t>
            </a:r>
            <a:r>
              <a:rPr lang="en-US" dirty="0" err="1">
                <a:latin typeface="Times" charset="0"/>
                <a:ea typeface="Times" charset="0"/>
                <a:cs typeface="Times" charset="0"/>
              </a:rPr>
              <a:t>angiosarcomas</a:t>
            </a:r>
            <a:r>
              <a:rPr lang="en-US" dirty="0">
                <a:latin typeface="Times" charset="0"/>
                <a:ea typeface="Times" charset="0"/>
                <a:cs typeface="Times" charset="0"/>
              </a:rPr>
              <a:t>, </a:t>
            </a:r>
            <a:r>
              <a:rPr lang="en-US" dirty="0" err="1">
                <a:latin typeface="Times" charset="0"/>
                <a:ea typeface="Times" charset="0"/>
                <a:cs typeface="Times" charset="0"/>
              </a:rPr>
              <a:t>fibrosarcomas</a:t>
            </a:r>
            <a:r>
              <a:rPr lang="en-US" dirty="0">
                <a:latin typeface="Times" charset="0"/>
                <a:ea typeface="Times" charset="0"/>
                <a:cs typeface="Times" charset="0"/>
              </a:rPr>
              <a:t>), are very </a:t>
            </a:r>
            <a:r>
              <a:rPr lang="en-US" dirty="0" smtClean="0">
                <a:latin typeface="Times" charset="0"/>
                <a:ea typeface="Times" charset="0"/>
                <a:cs typeface="Times" charset="0"/>
              </a:rPr>
              <a:t>rare.</a:t>
            </a:r>
            <a:endParaRPr lang="en-US" baseline="30000" dirty="0">
              <a:latin typeface="Times" charset="0"/>
              <a:ea typeface="Times" charset="0"/>
              <a:cs typeface="Times" charset="0"/>
            </a:endParaRPr>
          </a:p>
          <a:p>
            <a:pPr marL="0" indent="0">
              <a:buNone/>
            </a:pPr>
            <a:endParaRPr lang="en-US" baseline="30000" dirty="0" smtClean="0">
              <a:latin typeface="Times" charset="0"/>
              <a:ea typeface="Times" charset="0"/>
              <a:cs typeface="Times" charset="0"/>
            </a:endParaRPr>
          </a:p>
          <a:p>
            <a:pPr marL="0" indent="0">
              <a:buNone/>
            </a:pPr>
            <a:r>
              <a:rPr lang="en-US" dirty="0">
                <a:latin typeface="Times" charset="0"/>
                <a:ea typeface="Times" charset="0"/>
                <a:cs typeface="Times" charset="0"/>
              </a:rPr>
              <a:t> </a:t>
            </a:r>
            <a:r>
              <a:rPr lang="en-US" b="1" dirty="0">
                <a:latin typeface="Times" charset="0"/>
                <a:ea typeface="Times" charset="0"/>
                <a:cs typeface="Times" charset="0"/>
              </a:rPr>
              <a:t>Mesothelioma</a:t>
            </a:r>
            <a:r>
              <a:rPr lang="en-US" dirty="0">
                <a:latin typeface="Times" charset="0"/>
                <a:ea typeface="Times" charset="0"/>
                <a:cs typeface="Times" charset="0"/>
              </a:rPr>
              <a:t>, the most common malignant </a:t>
            </a:r>
            <a:r>
              <a:rPr lang="en-US" dirty="0" err="1">
                <a:latin typeface="Times" charset="0"/>
                <a:ea typeface="Times" charset="0"/>
                <a:cs typeface="Times" charset="0"/>
              </a:rPr>
              <a:t>tumour</a:t>
            </a:r>
            <a:r>
              <a:rPr lang="en-US" dirty="0">
                <a:latin typeface="Times" charset="0"/>
                <a:ea typeface="Times" charset="0"/>
                <a:cs typeface="Times" charset="0"/>
              </a:rPr>
              <a:t>, is almost always incurable. </a:t>
            </a:r>
            <a:endParaRPr lang="en-US" dirty="0">
              <a:latin typeface="Times" charset="0"/>
              <a:ea typeface="Times" charset="0"/>
              <a:cs typeface="Times" charset="0"/>
            </a:endParaRPr>
          </a:p>
        </p:txBody>
      </p:sp>
    </p:spTree>
    <p:extLst>
      <p:ext uri="{BB962C8B-B14F-4D97-AF65-F5344CB8AC3E}">
        <p14:creationId xmlns:p14="http://schemas.microsoft.com/office/powerpoint/2010/main" val="18458078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US" sz="3600" u="sng" dirty="0" smtClean="0">
                <a:latin typeface="Times" charset="0"/>
                <a:ea typeface="Times" charset="0"/>
                <a:cs typeface="Times" charset="0"/>
              </a:rPr>
              <a:t>Pericardial fluid</a:t>
            </a:r>
            <a:endParaRPr lang="he-IL" sz="3600" u="sng" dirty="0">
              <a:latin typeface="Times" charset="0"/>
              <a:ea typeface="Times" charset="0"/>
              <a:cs typeface="Times" charset="0"/>
            </a:endParaRPr>
          </a:p>
        </p:txBody>
      </p:sp>
      <p:sp>
        <p:nvSpPr>
          <p:cNvPr id="3" name="Content Placeholder 2"/>
          <p:cNvSpPr>
            <a:spLocks noGrp="1"/>
          </p:cNvSpPr>
          <p:nvPr>
            <p:ph idx="1"/>
          </p:nvPr>
        </p:nvSpPr>
        <p:spPr/>
        <p:txBody>
          <a:bodyPr>
            <a:normAutofit/>
          </a:bodyPr>
          <a:lstStyle/>
          <a:p>
            <a:pPr algn="l" rtl="0"/>
            <a:r>
              <a:rPr lang="en-US" dirty="0" smtClean="0">
                <a:latin typeface="Times" charset="0"/>
                <a:ea typeface="Times" charset="0"/>
                <a:cs typeface="Times" charset="0"/>
              </a:rPr>
              <a:t>In normal hearts there is a small amount of pericardial fluid (25-50 ml) </a:t>
            </a:r>
          </a:p>
          <a:p>
            <a:pPr algn="l" rtl="0"/>
            <a:r>
              <a:rPr lang="en-US" dirty="0" smtClean="0">
                <a:latin typeface="Times" charset="0"/>
                <a:ea typeface="Times" charset="0"/>
                <a:cs typeface="Times" charset="0"/>
              </a:rPr>
              <a:t>Produced by visceral pericardium</a:t>
            </a:r>
          </a:p>
          <a:p>
            <a:pPr algn="l" rtl="0">
              <a:buNone/>
            </a:pPr>
            <a:r>
              <a:rPr lang="en-US" dirty="0" smtClean="0">
                <a:latin typeface="Times" charset="0"/>
                <a:ea typeface="Times" charset="0"/>
                <a:cs typeface="Times" charset="0"/>
              </a:rPr>
              <a:t>            </a:t>
            </a:r>
          </a:p>
          <a:p>
            <a:pPr algn="l" rtl="0">
              <a:buNone/>
            </a:pPr>
            <a:r>
              <a:rPr lang="en-US" dirty="0" smtClean="0">
                <a:latin typeface="Times" charset="0"/>
                <a:ea typeface="Times" charset="0"/>
                <a:cs typeface="Times" charset="0"/>
              </a:rPr>
              <a:t>     </a:t>
            </a:r>
          </a:p>
          <a:p>
            <a:pPr algn="l" rtl="0"/>
            <a:endParaRPr lang="en-US" dirty="0" smtClean="0">
              <a:latin typeface="Times" charset="0"/>
              <a:ea typeface="Times" charset="0"/>
              <a:cs typeface="Times" charset="0"/>
            </a:endParaRPr>
          </a:p>
          <a:p>
            <a:pPr algn="l" rtl="0">
              <a:buNone/>
            </a:pPr>
            <a:r>
              <a:rPr lang="en-US" dirty="0" smtClean="0">
                <a:latin typeface="Times" charset="0"/>
                <a:ea typeface="Times" charset="0"/>
                <a:cs typeface="Times" charset="0"/>
              </a:rPr>
              <a:t>                       </a:t>
            </a:r>
            <a:endParaRPr lang="he-IL" dirty="0">
              <a:latin typeface="Times" charset="0"/>
              <a:ea typeface="Times" charset="0"/>
              <a:cs typeface="Times" charset="0"/>
            </a:endParaRPr>
          </a:p>
        </p:txBody>
      </p:sp>
      <p:sp>
        <p:nvSpPr>
          <p:cNvPr id="4" name="Down Arrow 3"/>
          <p:cNvSpPr/>
          <p:nvPr/>
        </p:nvSpPr>
        <p:spPr>
          <a:xfrm>
            <a:off x="4357686" y="4429132"/>
            <a:ext cx="285752" cy="571504"/>
          </a:xfrm>
          <a:prstGeom prst="downArrow">
            <a:avLst>
              <a:gd name="adj1" fmla="val 50000"/>
              <a:gd name="adj2" fmla="val 52854"/>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5" name="Rectangle 4"/>
          <p:cNvSpPr/>
          <p:nvPr/>
        </p:nvSpPr>
        <p:spPr>
          <a:xfrm>
            <a:off x="1785918" y="3857628"/>
            <a:ext cx="5214974" cy="5000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a:r>
              <a:rPr lang="en-US" sz="2800" dirty="0" smtClean="0">
                <a:solidFill>
                  <a:srgbClr val="FF0066"/>
                </a:solidFill>
              </a:rPr>
              <a:t>increased production of fluid</a:t>
            </a:r>
            <a:endParaRPr lang="he-IL" sz="2800" dirty="0">
              <a:solidFill>
                <a:srgbClr val="FF0066"/>
              </a:solidFill>
            </a:endParaRPr>
          </a:p>
        </p:txBody>
      </p:sp>
      <p:sp>
        <p:nvSpPr>
          <p:cNvPr id="6" name="Rectangle 5"/>
          <p:cNvSpPr/>
          <p:nvPr/>
        </p:nvSpPr>
        <p:spPr>
          <a:xfrm>
            <a:off x="2571736" y="5072074"/>
            <a:ext cx="3929090" cy="4286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a:r>
              <a:rPr lang="en-US" sz="2800" dirty="0" smtClean="0">
                <a:solidFill>
                  <a:srgbClr val="FF0066"/>
                </a:solidFill>
              </a:rPr>
              <a:t>pericardial effusion</a:t>
            </a:r>
            <a:endParaRPr lang="he-IL" sz="2800" dirty="0">
              <a:solidFill>
                <a:srgbClr val="FF0066"/>
              </a:solidFill>
            </a:endParaRPr>
          </a:p>
        </p:txBody>
      </p:sp>
    </p:spTree>
    <p:extLst>
      <p:ext uri="{BB962C8B-B14F-4D97-AF65-F5344CB8AC3E}">
        <p14:creationId xmlns:p14="http://schemas.microsoft.com/office/powerpoint/2010/main" val="144176559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a:latin typeface="Times" charset="0"/>
                <a:ea typeface="Times" charset="0"/>
                <a:cs typeface="Times" charset="0"/>
              </a:rPr>
              <a:t>The most common secondary malignant tumours are </a:t>
            </a:r>
            <a:r>
              <a:rPr lang="en-US" b="1" dirty="0">
                <a:latin typeface="Times" charset="0"/>
                <a:ea typeface="Times" charset="0"/>
                <a:cs typeface="Times" charset="0"/>
              </a:rPr>
              <a:t>lung cancer, breast cancer, malignant melanoma, lymphomas and </a:t>
            </a:r>
            <a:r>
              <a:rPr lang="en-US" b="1" dirty="0" err="1">
                <a:latin typeface="Times" charset="0"/>
                <a:ea typeface="Times" charset="0"/>
                <a:cs typeface="Times" charset="0"/>
              </a:rPr>
              <a:t>leukaemias</a:t>
            </a:r>
            <a:r>
              <a:rPr lang="en-US" dirty="0">
                <a:latin typeface="Times" charset="0"/>
                <a:ea typeface="Times" charset="0"/>
                <a:cs typeface="Times" charset="0"/>
              </a:rPr>
              <a:t>. </a:t>
            </a:r>
            <a:endParaRPr lang="en-US" dirty="0" smtClean="0">
              <a:latin typeface="Times" charset="0"/>
              <a:ea typeface="Times" charset="0"/>
              <a:cs typeface="Times" charset="0"/>
            </a:endParaRPr>
          </a:p>
          <a:p>
            <a:pPr marL="0" indent="0">
              <a:buNone/>
            </a:pPr>
            <a:r>
              <a:rPr lang="en-US" dirty="0" smtClean="0">
                <a:latin typeface="Times" charset="0"/>
                <a:ea typeface="Times" charset="0"/>
                <a:cs typeface="Times" charset="0"/>
              </a:rPr>
              <a:t>Malignant </a:t>
            </a:r>
            <a:r>
              <a:rPr lang="en-US" dirty="0">
                <a:latin typeface="Times" charset="0"/>
                <a:ea typeface="Times" charset="0"/>
                <a:cs typeface="Times" charset="0"/>
              </a:rPr>
              <a:t>pericardial effusions may be small, medium or large, with an imminent tamponade (frequent recurrences) or constriction; they may even be the initial sign of malignant disease.</a:t>
            </a:r>
          </a:p>
          <a:p>
            <a:endParaRPr lang="en-US" dirty="0"/>
          </a:p>
        </p:txBody>
      </p:sp>
    </p:spTree>
    <p:extLst>
      <p:ext uri="{BB962C8B-B14F-4D97-AF65-F5344CB8AC3E}">
        <p14:creationId xmlns:p14="http://schemas.microsoft.com/office/powerpoint/2010/main" val="22158355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charset="0"/>
                <a:ea typeface="Times" charset="0"/>
                <a:cs typeface="Times" charset="0"/>
              </a:rPr>
              <a:t>Thyrotoxicosis and the Heart</a:t>
            </a:r>
            <a:br>
              <a:rPr lang="en-US" dirty="0">
                <a:latin typeface="Times" charset="0"/>
                <a:ea typeface="Times" charset="0"/>
                <a:cs typeface="Times" charset="0"/>
              </a:rPr>
            </a:br>
            <a:endParaRPr lang="en-US" dirty="0">
              <a:latin typeface="Times" charset="0"/>
              <a:ea typeface="Times" charset="0"/>
              <a:cs typeface="Times" charset="0"/>
            </a:endParaRPr>
          </a:p>
        </p:txBody>
      </p:sp>
      <p:sp>
        <p:nvSpPr>
          <p:cNvPr id="3" name="Content Placeholder 2"/>
          <p:cNvSpPr>
            <a:spLocks noGrp="1"/>
          </p:cNvSpPr>
          <p:nvPr>
            <p:ph idx="1"/>
          </p:nvPr>
        </p:nvSpPr>
        <p:spPr/>
        <p:txBody>
          <a:bodyPr/>
          <a:lstStyle/>
          <a:p>
            <a:r>
              <a:rPr lang="en-US" sz="2400" dirty="0">
                <a:latin typeface="Times" charset="0"/>
                <a:ea typeface="Times" charset="0"/>
                <a:cs typeface="Times" charset="0"/>
              </a:rPr>
              <a:t>THE original descriptions of thyrotoxicosis by Parry and by Graves mention cardiovascular manifestations, and today we recognize that many patients with thyrotoxicosis have symptoms and signs reflecting the effects of excess thyroid hormone on the cardiovascular system. </a:t>
            </a:r>
            <a:endParaRPr lang="en-US" sz="2400" dirty="0" smtClean="0">
              <a:latin typeface="Times" charset="0"/>
              <a:ea typeface="Times" charset="0"/>
              <a:cs typeface="Times" charset="0"/>
            </a:endParaRPr>
          </a:p>
          <a:p>
            <a:r>
              <a:rPr lang="en-US" sz="2400" dirty="0" smtClean="0">
                <a:latin typeface="Times" charset="0"/>
                <a:ea typeface="Times" charset="0"/>
                <a:cs typeface="Times" charset="0"/>
              </a:rPr>
              <a:t>Thyrotoxicosis </a:t>
            </a:r>
            <a:r>
              <a:rPr lang="en-US" sz="2400" dirty="0">
                <a:latin typeface="Times" charset="0"/>
                <a:ea typeface="Times" charset="0"/>
                <a:cs typeface="Times" charset="0"/>
              </a:rPr>
              <a:t>not only can aggravate preexisting cardiac disease but also by itself can lead to cardiac disease.</a:t>
            </a:r>
            <a:r>
              <a:rPr lang="en-US" sz="2400" baseline="30000" dirty="0">
                <a:latin typeface="Times" charset="0"/>
                <a:ea typeface="Times" charset="0"/>
                <a:cs typeface="Times" charset="0"/>
              </a:rPr>
              <a:t>1</a:t>
            </a:r>
            <a:r>
              <a:rPr lang="en-US" sz="2400" dirty="0">
                <a:latin typeface="Times" charset="0"/>
                <a:ea typeface="Times" charset="0"/>
                <a:cs typeface="Times" charset="0"/>
              </a:rPr>
              <a:t> </a:t>
            </a:r>
            <a:r>
              <a:rPr lang="en-US" sz="2400" baseline="30000" dirty="0">
                <a:latin typeface="Times" charset="0"/>
                <a:ea typeface="Times" charset="0"/>
                <a:cs typeface="Times" charset="0"/>
              </a:rPr>
              <a:t>2</a:t>
            </a:r>
            <a:r>
              <a:rPr lang="en-US" sz="2400" dirty="0">
                <a:latin typeface="Times" charset="0"/>
                <a:ea typeface="Times" charset="0"/>
                <a:cs typeface="Times" charset="0"/>
              </a:rPr>
              <a:t> </a:t>
            </a:r>
            <a:r>
              <a:rPr lang="en-US" sz="2400" baseline="30000" dirty="0">
                <a:latin typeface="Times" charset="0"/>
                <a:ea typeface="Times" charset="0"/>
                <a:cs typeface="Times" charset="0"/>
              </a:rPr>
              <a:t>3</a:t>
            </a:r>
            <a:r>
              <a:rPr lang="en-US" sz="2400" dirty="0">
                <a:latin typeface="Times" charset="0"/>
                <a:ea typeface="Times" charset="0"/>
                <a:cs typeface="Times" charset="0"/>
              </a:rPr>
              <a:t> </a:t>
            </a:r>
            <a:r>
              <a:rPr lang="en-US" sz="2400" baseline="30000" dirty="0">
                <a:latin typeface="Times" charset="0"/>
                <a:ea typeface="Times" charset="0"/>
                <a:cs typeface="Times" charset="0"/>
              </a:rPr>
              <a:t>4</a:t>
            </a:r>
            <a:r>
              <a:rPr lang="en-US" sz="2400" dirty="0">
                <a:latin typeface="Times" charset="0"/>
                <a:ea typeface="Times" charset="0"/>
                <a:cs typeface="Times" charset="0"/>
              </a:rPr>
              <a:t> This concept was introduced by Levine and his coworkers, on the basis of their clinical observations of patients in whom thyrotoxicosis was the sole or principal factor leading to </a:t>
            </a:r>
            <a:r>
              <a:rPr lang="en-US" sz="2400" b="1" dirty="0">
                <a:latin typeface="Times" charset="0"/>
                <a:ea typeface="Times" charset="0"/>
                <a:cs typeface="Times" charset="0"/>
              </a:rPr>
              <a:t>cardiomegaly, atrial fibrillation, or congestive heart </a:t>
            </a:r>
            <a:r>
              <a:rPr lang="en-US" sz="2400" b="1" dirty="0" smtClean="0">
                <a:latin typeface="Times" charset="0"/>
                <a:ea typeface="Times" charset="0"/>
                <a:cs typeface="Times" charset="0"/>
              </a:rPr>
              <a:t>failure</a:t>
            </a:r>
            <a:r>
              <a:rPr lang="en-US" sz="2400" dirty="0" smtClean="0">
                <a:latin typeface="Times" charset="0"/>
                <a:ea typeface="Times" charset="0"/>
                <a:cs typeface="Times" charset="0"/>
              </a:rPr>
              <a:t>.</a:t>
            </a:r>
            <a:r>
              <a:rPr lang="en-US" sz="2400" baseline="30000" dirty="0" smtClean="0">
                <a:latin typeface="Times" charset="0"/>
                <a:ea typeface="Times" charset="0"/>
                <a:cs typeface="Times" charset="0"/>
              </a:rPr>
              <a:t>1</a:t>
            </a:r>
            <a:endParaRPr lang="en-US" sz="2400" baseline="30000" dirty="0">
              <a:latin typeface="Times" charset="0"/>
              <a:ea typeface="Times" charset="0"/>
              <a:cs typeface="Times" charset="0"/>
            </a:endParaRPr>
          </a:p>
        </p:txBody>
      </p:sp>
      <p:sp>
        <p:nvSpPr>
          <p:cNvPr id="4" name="Rectangle 3"/>
          <p:cNvSpPr/>
          <p:nvPr/>
        </p:nvSpPr>
        <p:spPr>
          <a:xfrm>
            <a:off x="838200" y="6308725"/>
            <a:ext cx="7920053" cy="369332"/>
          </a:xfrm>
          <a:prstGeom prst="rect">
            <a:avLst/>
          </a:prstGeom>
        </p:spPr>
        <p:txBody>
          <a:bodyPr wrap="none">
            <a:spAutoFit/>
          </a:bodyPr>
          <a:lstStyle/>
          <a:p>
            <a:r>
              <a:rPr lang="en-US" dirty="0" smtClean="0">
                <a:latin typeface="Times" charset="0"/>
                <a:ea typeface="Times" charset="0"/>
                <a:cs typeface="Times" charset="0"/>
              </a:rPr>
              <a:t>1. Kenneth </a:t>
            </a:r>
            <a:r>
              <a:rPr lang="en-US" dirty="0">
                <a:latin typeface="Times" charset="0"/>
                <a:ea typeface="Times" charset="0"/>
                <a:cs typeface="Times" charset="0"/>
              </a:rPr>
              <a:t>A. </a:t>
            </a:r>
            <a:r>
              <a:rPr lang="en-US" dirty="0" err="1" smtClean="0">
                <a:latin typeface="Times" charset="0"/>
                <a:ea typeface="Times" charset="0"/>
                <a:cs typeface="Times" charset="0"/>
              </a:rPr>
              <a:t>Woeber</a:t>
            </a:r>
            <a:r>
              <a:rPr lang="en-US" dirty="0" smtClean="0">
                <a:latin typeface="Times" charset="0"/>
                <a:ea typeface="Times" charset="0"/>
                <a:cs typeface="Times" charset="0"/>
              </a:rPr>
              <a:t>. Thyrotoxicosis </a:t>
            </a:r>
            <a:r>
              <a:rPr lang="en-US" dirty="0">
                <a:latin typeface="Times" charset="0"/>
                <a:ea typeface="Times" charset="0"/>
                <a:cs typeface="Times" charset="0"/>
              </a:rPr>
              <a:t>and the Heart </a:t>
            </a:r>
            <a:r>
              <a:rPr lang="nb-NO" dirty="0" smtClean="0">
                <a:latin typeface="Times" charset="0"/>
                <a:ea typeface="Times" charset="0"/>
                <a:cs typeface="Times" charset="0"/>
              </a:rPr>
              <a:t>N </a:t>
            </a:r>
            <a:r>
              <a:rPr lang="nb-NO" dirty="0" err="1">
                <a:latin typeface="Times" charset="0"/>
                <a:ea typeface="Times" charset="0"/>
                <a:cs typeface="Times" charset="0"/>
              </a:rPr>
              <a:t>Engl</a:t>
            </a:r>
            <a:r>
              <a:rPr lang="nb-NO" dirty="0">
                <a:latin typeface="Times" charset="0"/>
                <a:ea typeface="Times" charset="0"/>
                <a:cs typeface="Times" charset="0"/>
              </a:rPr>
              <a:t> J Med 1992; 327:94-98</a:t>
            </a:r>
            <a:endParaRPr lang="en-US" dirty="0">
              <a:latin typeface="Times" charset="0"/>
              <a:ea typeface="Times" charset="0"/>
              <a:cs typeface="Times" charset="0"/>
            </a:endParaRPr>
          </a:p>
        </p:txBody>
      </p:sp>
    </p:spTree>
    <p:extLst>
      <p:ext uri="{BB962C8B-B14F-4D97-AF65-F5344CB8AC3E}">
        <p14:creationId xmlns:p14="http://schemas.microsoft.com/office/powerpoint/2010/main" val="139611593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30892"/>
            <a:ext cx="8229600" cy="4525963"/>
          </a:xfrm>
        </p:spPr>
        <p:txBody>
          <a:bodyPr/>
          <a:lstStyle/>
          <a:p>
            <a:pPr marL="0" indent="0">
              <a:buNone/>
            </a:pPr>
            <a:r>
              <a:rPr lang="en-US" sz="2800" dirty="0">
                <a:latin typeface="Times" charset="0"/>
                <a:ea typeface="Times" charset="0"/>
                <a:cs typeface="Times" charset="0"/>
              </a:rPr>
              <a:t>Both hyperthyroidism and hypothyroidism produce changes in cardiac contractility, myocardial oxygen consumption, cardiac output, blood pressure, and systemic vascular </a:t>
            </a:r>
            <a:r>
              <a:rPr lang="en-US" sz="2800" dirty="0" smtClean="0">
                <a:latin typeface="Times" charset="0"/>
                <a:ea typeface="Times" charset="0"/>
                <a:cs typeface="Times" charset="0"/>
              </a:rPr>
              <a:t>resistance.</a:t>
            </a:r>
          </a:p>
          <a:p>
            <a:pPr marL="0" indent="0">
              <a:buNone/>
            </a:pPr>
            <a:endParaRPr lang="en-US" sz="2800" dirty="0" smtClean="0">
              <a:latin typeface="Times" charset="0"/>
              <a:ea typeface="Times" charset="0"/>
              <a:cs typeface="Times" charset="0"/>
            </a:endParaRPr>
          </a:p>
          <a:p>
            <a:pPr marL="0" indent="0">
              <a:buNone/>
            </a:pPr>
            <a:r>
              <a:rPr lang="en-US" sz="2800" dirty="0" smtClean="0">
                <a:latin typeface="Times" charset="0"/>
                <a:ea typeface="Times" charset="0"/>
                <a:cs typeface="Times" charset="0"/>
              </a:rPr>
              <a:t>Although </a:t>
            </a:r>
            <a:r>
              <a:rPr lang="en-US" sz="2800" dirty="0">
                <a:latin typeface="Times" charset="0"/>
                <a:ea typeface="Times" charset="0"/>
                <a:cs typeface="Times" charset="0"/>
              </a:rPr>
              <a:t>it is well known that hyperthyroidism can produce atrial fibrillation, it is less well recognized that hypothyroidism can predispose to ventricular dysrhythmias</a:t>
            </a:r>
            <a:r>
              <a:rPr lang="en-US" sz="2800" dirty="0" smtClean="0">
                <a:latin typeface="Times" charset="0"/>
                <a:ea typeface="Times" charset="0"/>
                <a:cs typeface="Times" charset="0"/>
              </a:rPr>
              <a:t>.</a:t>
            </a:r>
            <a:r>
              <a:rPr lang="en-US" sz="2800" dirty="0">
                <a:latin typeface="Times" charset="0"/>
                <a:ea typeface="Times" charset="0"/>
                <a:cs typeface="Times" charset="0"/>
              </a:rPr>
              <a:t> In almost all cases these cardiovascular changes are reversible when the underlying thyroid disorder is recognized and treated.</a:t>
            </a:r>
            <a:endParaRPr lang="en-US" sz="2800" dirty="0">
              <a:latin typeface="Times" charset="0"/>
              <a:ea typeface="Times" charset="0"/>
              <a:cs typeface="Times" charset="0"/>
            </a:endParaRPr>
          </a:p>
        </p:txBody>
      </p:sp>
      <p:sp>
        <p:nvSpPr>
          <p:cNvPr id="4" name="Rectangle 3"/>
          <p:cNvSpPr/>
          <p:nvPr/>
        </p:nvSpPr>
        <p:spPr>
          <a:xfrm>
            <a:off x="457200" y="6096000"/>
            <a:ext cx="8382000" cy="369332"/>
          </a:xfrm>
          <a:prstGeom prst="rect">
            <a:avLst/>
          </a:prstGeom>
        </p:spPr>
        <p:txBody>
          <a:bodyPr wrap="square">
            <a:spAutoFit/>
          </a:bodyPr>
          <a:lstStyle/>
          <a:p>
            <a:r>
              <a:rPr lang="en-US" sz="1400" spc="-1" dirty="0" smtClean="0">
                <a:solidFill>
                  <a:srgbClr val="000000"/>
                </a:solidFill>
                <a:latin typeface="Times" charset="0"/>
                <a:ea typeface="Times" charset="0"/>
                <a:cs typeface="Times" charset="0"/>
              </a:rPr>
              <a:t>2.</a:t>
            </a:r>
            <a:r>
              <a:rPr lang="en-US" spc="-1" dirty="0" smtClean="0">
                <a:solidFill>
                  <a:srgbClr val="000000"/>
                </a:solidFill>
                <a:latin typeface="Arial"/>
              </a:rPr>
              <a:t> </a:t>
            </a:r>
            <a:r>
              <a:rPr lang="en-US" sz="1400" spc="-1" dirty="0" smtClean="0">
                <a:solidFill>
                  <a:srgbClr val="000000"/>
                </a:solidFill>
                <a:latin typeface="Times" charset="0"/>
                <a:ea typeface="Times" charset="0"/>
                <a:cs typeface="Times" charset="0"/>
              </a:rPr>
              <a:t>Irwin </a:t>
            </a:r>
            <a:r>
              <a:rPr lang="en-US" sz="1400" spc="-1" dirty="0">
                <a:solidFill>
                  <a:srgbClr val="000000"/>
                </a:solidFill>
                <a:latin typeface="Times" charset="0"/>
                <a:ea typeface="Times" charset="0"/>
                <a:cs typeface="Times" charset="0"/>
              </a:rPr>
              <a:t>Klein. Circulation. Thyroid Disease and the Heart, Volume: 116, Issue: 15, Pages: </a:t>
            </a:r>
            <a:r>
              <a:rPr lang="en-US" sz="1400" spc="-1" dirty="0" smtClean="0">
                <a:solidFill>
                  <a:srgbClr val="000000"/>
                </a:solidFill>
                <a:latin typeface="Times" charset="0"/>
                <a:ea typeface="Times" charset="0"/>
                <a:cs typeface="Times" charset="0"/>
              </a:rPr>
              <a:t>1725-1735</a:t>
            </a:r>
            <a:r>
              <a:rPr lang="en-US" sz="1400" spc="-1" dirty="0">
                <a:solidFill>
                  <a:srgbClr val="000000"/>
                </a:solidFill>
                <a:latin typeface="Times" charset="0"/>
                <a:ea typeface="Times" charset="0"/>
                <a:cs typeface="Times" charset="0"/>
              </a:rPr>
              <a:t>.</a:t>
            </a:r>
            <a:endParaRPr lang="en-US" sz="1400" spc="-1" dirty="0">
              <a:solidFill>
                <a:srgbClr val="000000"/>
              </a:solidFill>
              <a:latin typeface="Times" charset="0"/>
              <a:ea typeface="Times" charset="0"/>
              <a:cs typeface="Times" charset="0"/>
            </a:endParaRPr>
          </a:p>
        </p:txBody>
      </p:sp>
    </p:spTree>
    <p:extLst>
      <p:ext uri="{BB962C8B-B14F-4D97-AF65-F5344CB8AC3E}">
        <p14:creationId xmlns:p14="http://schemas.microsoft.com/office/powerpoint/2010/main" val="176699723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Main graphic"/>
          <p:cNvPicPr/>
          <p:nvPr/>
        </p:nvPicPr>
        <p:blipFill>
          <a:blip r:embed="rId2"/>
          <a:stretch/>
        </p:blipFill>
        <p:spPr>
          <a:xfrm>
            <a:off x="990600" y="762120"/>
            <a:ext cx="6705600" cy="5029080"/>
          </a:xfrm>
          <a:prstGeom prst="rect">
            <a:avLst/>
          </a:prstGeom>
          <a:ln>
            <a:noFill/>
          </a:ln>
        </p:spPr>
      </p:pic>
      <p:pic>
        <p:nvPicPr>
          <p:cNvPr id="37" name="logo"/>
          <p:cNvPicPr/>
          <p:nvPr/>
        </p:nvPicPr>
        <p:blipFill>
          <a:blip r:embed="rId3"/>
          <a:stretch/>
        </p:blipFill>
        <p:spPr>
          <a:xfrm>
            <a:off x="274320" y="6035040"/>
            <a:ext cx="360000" cy="475200"/>
          </a:xfrm>
          <a:prstGeom prst="rect">
            <a:avLst/>
          </a:prstGeom>
          <a:ln>
            <a:noFill/>
          </a:ln>
        </p:spPr>
      </p:pic>
      <p:sp>
        <p:nvSpPr>
          <p:cNvPr id="38" name="TextShape 1"/>
          <p:cNvSpPr txBox="1"/>
          <p:nvPr/>
        </p:nvSpPr>
        <p:spPr>
          <a:xfrm>
            <a:off x="887040" y="5577840"/>
            <a:ext cx="4410720" cy="1188720"/>
          </a:xfrm>
          <a:prstGeom prst="rect">
            <a:avLst/>
          </a:prstGeom>
          <a:noFill/>
          <a:ln>
            <a:noFill/>
          </a:ln>
        </p:spPr>
        <p:txBody>
          <a:bodyPr lIns="36000" tIns="46800" rIns="36000" bIns="46800" anchor="b" anchorCtr="1"/>
          <a:lstStyle/>
          <a:p>
            <a:r>
              <a:rPr lang="en-US" sz="1100" b="0" strike="noStrike" spc="-1" dirty="0">
                <a:solidFill>
                  <a:srgbClr val="000000"/>
                </a:solidFill>
                <a:latin typeface="Arial"/>
              </a:rPr>
              <a:t>Irwin Klein. Circulation. Thyroid Disease and the Heart, Volume: 116, Issue: 15, Pages: 1725-1735, DOI: (10.1161/CIRCULATIONAHA.106.678326) </a:t>
            </a:r>
          </a:p>
        </p:txBody>
      </p:sp>
      <p:sp>
        <p:nvSpPr>
          <p:cNvPr id="39" name="TextShape 2"/>
          <p:cNvSpPr txBox="1"/>
          <p:nvPr/>
        </p:nvSpPr>
        <p:spPr>
          <a:xfrm>
            <a:off x="5294160" y="5394960"/>
            <a:ext cx="3846240" cy="1371600"/>
          </a:xfrm>
          <a:prstGeom prst="rect">
            <a:avLst/>
          </a:prstGeom>
          <a:noFill/>
          <a:ln>
            <a:noFill/>
          </a:ln>
        </p:spPr>
      </p:sp>
    </p:spTree>
    <p:extLst>
      <p:ext uri="{BB962C8B-B14F-4D97-AF65-F5344CB8AC3E}">
        <p14:creationId xmlns:p14="http://schemas.microsoft.com/office/powerpoint/2010/main" val="70210935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7001" y="282876"/>
            <a:ext cx="8428189" cy="5660724"/>
          </a:xfrm>
        </p:spPr>
      </p:pic>
    </p:spTree>
    <p:extLst>
      <p:ext uri="{BB962C8B-B14F-4D97-AF65-F5344CB8AC3E}">
        <p14:creationId xmlns:p14="http://schemas.microsoft.com/office/powerpoint/2010/main" val="68090375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dirty="0">
                <a:latin typeface="Times" charset="0"/>
                <a:ea typeface="Times" charset="0"/>
                <a:cs typeface="Times" charset="0"/>
              </a:rPr>
              <a:t>Libman-Sacks endocarditis</a:t>
            </a:r>
          </a:p>
        </p:txBody>
      </p:sp>
      <p:sp>
        <p:nvSpPr>
          <p:cNvPr id="3" name="Content Placeholder 2"/>
          <p:cNvSpPr>
            <a:spLocks noGrp="1"/>
          </p:cNvSpPr>
          <p:nvPr>
            <p:ph idx="1"/>
          </p:nvPr>
        </p:nvSpPr>
        <p:spPr>
          <a:xfrm>
            <a:off x="457200" y="1194486"/>
            <a:ext cx="8229600" cy="4525963"/>
          </a:xfrm>
        </p:spPr>
        <p:txBody>
          <a:bodyPr/>
          <a:lstStyle/>
          <a:p>
            <a:pPr marL="0" indent="0" algn="just">
              <a:buNone/>
            </a:pPr>
            <a:r>
              <a:rPr lang="en-US" sz="2800" dirty="0">
                <a:latin typeface="Times" charset="0"/>
                <a:ea typeface="Times" charset="0"/>
                <a:cs typeface="Times" charset="0"/>
              </a:rPr>
              <a:t>Libman-Sacks endocarditis, also known as </a:t>
            </a:r>
            <a:r>
              <a:rPr lang="en-US" sz="2800" dirty="0" err="1">
                <a:latin typeface="Times" charset="0"/>
                <a:ea typeface="Times" charset="0"/>
                <a:cs typeface="Times" charset="0"/>
              </a:rPr>
              <a:t>murantic</a:t>
            </a:r>
            <a:r>
              <a:rPr lang="en-US" sz="2800" dirty="0">
                <a:latin typeface="Times" charset="0"/>
                <a:ea typeface="Times" charset="0"/>
                <a:cs typeface="Times" charset="0"/>
              </a:rPr>
              <a:t> or verrucous endocarditis, is a form of nonbacterial thrombotic endocarditis (NBTE) which involves the presence of sterile </a:t>
            </a:r>
            <a:r>
              <a:rPr lang="en-US" sz="2800" dirty="0" err="1">
                <a:latin typeface="Times" charset="0"/>
                <a:ea typeface="Times" charset="0"/>
                <a:cs typeface="Times" charset="0"/>
              </a:rPr>
              <a:t>vegetations</a:t>
            </a:r>
            <a:r>
              <a:rPr lang="en-US" sz="2800" dirty="0">
                <a:latin typeface="Times" charset="0"/>
                <a:ea typeface="Times" charset="0"/>
                <a:cs typeface="Times" charset="0"/>
              </a:rPr>
              <a:t> on the cardiac valves. These sterile </a:t>
            </a:r>
            <a:r>
              <a:rPr lang="en-US" sz="2800" dirty="0" err="1">
                <a:latin typeface="Times" charset="0"/>
                <a:ea typeface="Times" charset="0"/>
                <a:cs typeface="Times" charset="0"/>
              </a:rPr>
              <a:t>vegetations</a:t>
            </a:r>
            <a:r>
              <a:rPr lang="en-US" sz="2800" dirty="0">
                <a:latin typeface="Times" charset="0"/>
                <a:ea typeface="Times" charset="0"/>
                <a:cs typeface="Times" charset="0"/>
              </a:rPr>
              <a:t> </a:t>
            </a:r>
            <a:r>
              <a:rPr lang="en-US" sz="2800" b="1" dirty="0">
                <a:latin typeface="Times" charset="0"/>
                <a:ea typeface="Times" charset="0"/>
                <a:cs typeface="Times" charset="0"/>
              </a:rPr>
              <a:t>may be associated with malignancy, systemic lupus erythematosus, or antiphospholipid antibody syndrome </a:t>
            </a:r>
            <a:r>
              <a:rPr lang="en-US" sz="2800" dirty="0">
                <a:latin typeface="Times" charset="0"/>
                <a:ea typeface="Times" charset="0"/>
                <a:cs typeface="Times" charset="0"/>
              </a:rPr>
              <a:t>and are most commonly found on mitral and aortic valves, though other valves may be </a:t>
            </a:r>
            <a:r>
              <a:rPr lang="en-US" sz="2800" dirty="0" smtClean="0">
                <a:latin typeface="Times" charset="0"/>
                <a:ea typeface="Times" charset="0"/>
                <a:cs typeface="Times" charset="0"/>
              </a:rPr>
              <a:t>involved.</a:t>
            </a:r>
            <a:r>
              <a:rPr lang="en-US" sz="2800" baseline="30000" dirty="0" smtClean="0">
                <a:latin typeface="Times" charset="0"/>
                <a:ea typeface="Times" charset="0"/>
                <a:cs typeface="Times" charset="0"/>
              </a:rPr>
              <a:t>3</a:t>
            </a:r>
            <a:endParaRPr lang="en-US" sz="2800" baseline="30000" dirty="0">
              <a:latin typeface="Times" charset="0"/>
              <a:ea typeface="Times" charset="0"/>
              <a:cs typeface="Times" charset="0"/>
            </a:endParaRPr>
          </a:p>
        </p:txBody>
      </p:sp>
      <p:sp>
        <p:nvSpPr>
          <p:cNvPr id="4" name="Rectangle 3"/>
          <p:cNvSpPr/>
          <p:nvPr/>
        </p:nvSpPr>
        <p:spPr>
          <a:xfrm>
            <a:off x="453081" y="5720449"/>
            <a:ext cx="8077200" cy="523220"/>
          </a:xfrm>
          <a:prstGeom prst="rect">
            <a:avLst/>
          </a:prstGeom>
        </p:spPr>
        <p:txBody>
          <a:bodyPr wrap="square">
            <a:spAutoFit/>
          </a:bodyPr>
          <a:lstStyle/>
          <a:p>
            <a:r>
              <a:rPr lang="en-US" sz="1400" dirty="0" smtClean="0">
                <a:solidFill>
                  <a:srgbClr val="222222"/>
                </a:solidFill>
                <a:latin typeface="Times" charset="0"/>
                <a:ea typeface="Times" charset="0"/>
                <a:cs typeface="Times" charset="0"/>
              </a:rPr>
              <a:t>3. Ibrahim </a:t>
            </a:r>
            <a:r>
              <a:rPr lang="en-US" sz="1400" dirty="0">
                <a:solidFill>
                  <a:srgbClr val="222222"/>
                </a:solidFill>
                <a:latin typeface="Times" charset="0"/>
                <a:ea typeface="Times" charset="0"/>
                <a:cs typeface="Times" charset="0"/>
              </a:rPr>
              <a:t>AM, Siddique MS. Libman-Sacks Endocarditis. [Updated 2023 May 6]. In: </a:t>
            </a:r>
            <a:r>
              <a:rPr lang="en-US" sz="1400" dirty="0" err="1">
                <a:solidFill>
                  <a:srgbClr val="222222"/>
                </a:solidFill>
                <a:latin typeface="Times" charset="0"/>
                <a:ea typeface="Times" charset="0"/>
                <a:cs typeface="Times" charset="0"/>
              </a:rPr>
              <a:t>StatPearls</a:t>
            </a:r>
            <a:r>
              <a:rPr lang="en-US" sz="1400" dirty="0">
                <a:solidFill>
                  <a:srgbClr val="222222"/>
                </a:solidFill>
                <a:latin typeface="Times" charset="0"/>
                <a:ea typeface="Times" charset="0"/>
                <a:cs typeface="Times" charset="0"/>
              </a:rPr>
              <a:t> [Internet]. Treasure Island (FL): </a:t>
            </a:r>
            <a:r>
              <a:rPr lang="en-US" sz="1400" dirty="0" err="1">
                <a:solidFill>
                  <a:srgbClr val="222222"/>
                </a:solidFill>
                <a:latin typeface="Times" charset="0"/>
                <a:ea typeface="Times" charset="0"/>
                <a:cs typeface="Times" charset="0"/>
              </a:rPr>
              <a:t>StatPearls</a:t>
            </a:r>
            <a:r>
              <a:rPr lang="en-US" sz="1400" dirty="0">
                <a:solidFill>
                  <a:srgbClr val="222222"/>
                </a:solidFill>
                <a:latin typeface="Times" charset="0"/>
                <a:ea typeface="Times" charset="0"/>
                <a:cs typeface="Times" charset="0"/>
              </a:rPr>
              <a:t> Publishing; 2023 Jan</a:t>
            </a:r>
            <a:endParaRPr lang="en-US" sz="1400" dirty="0">
              <a:latin typeface="Times" charset="0"/>
              <a:ea typeface="Times" charset="0"/>
              <a:cs typeface="Times" charset="0"/>
            </a:endParaRPr>
          </a:p>
        </p:txBody>
      </p:sp>
    </p:spTree>
    <p:extLst>
      <p:ext uri="{BB962C8B-B14F-4D97-AF65-F5344CB8AC3E}">
        <p14:creationId xmlns:p14="http://schemas.microsoft.com/office/powerpoint/2010/main" val="196229969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4525963"/>
          </a:xfrm>
        </p:spPr>
        <p:txBody>
          <a:bodyPr/>
          <a:lstStyle/>
          <a:p>
            <a:pPr marL="0" indent="0">
              <a:buNone/>
            </a:pPr>
            <a:r>
              <a:rPr lang="en-US" sz="2400" b="1" i="1" dirty="0">
                <a:latin typeface="Times" charset="0"/>
                <a:ea typeface="Times" charset="0"/>
                <a:cs typeface="Times" charset="0"/>
              </a:rPr>
              <a:t>Malignancies:</a:t>
            </a:r>
            <a:r>
              <a:rPr lang="en-US" sz="2400" b="1" dirty="0">
                <a:latin typeface="Times" charset="0"/>
                <a:ea typeface="Times" charset="0"/>
                <a:cs typeface="Times" charset="0"/>
              </a:rPr>
              <a:t> </a:t>
            </a:r>
            <a:r>
              <a:rPr lang="en-US" sz="2400" dirty="0">
                <a:latin typeface="Times" charset="0"/>
                <a:ea typeface="Times" charset="0"/>
                <a:cs typeface="Times" charset="0"/>
              </a:rPr>
              <a:t>The prevalence is 1.25% in this patient group versus 0.25% in the general population. It is mainly associated with solid tumors such as adenocarcinoma of the pancreas, colon, ovary, lung, biliary, and prostate. </a:t>
            </a:r>
            <a:endParaRPr lang="en-US" sz="2400" dirty="0" smtClean="0">
              <a:latin typeface="Times" charset="0"/>
              <a:ea typeface="Times" charset="0"/>
              <a:cs typeface="Times" charset="0"/>
            </a:endParaRPr>
          </a:p>
          <a:p>
            <a:pPr marL="0" indent="0">
              <a:buNone/>
            </a:pPr>
            <a:r>
              <a:rPr lang="en-US" sz="2400" b="1" i="1" dirty="0" smtClean="0">
                <a:latin typeface="Times" charset="0"/>
                <a:ea typeface="Times" charset="0"/>
                <a:cs typeface="Times" charset="0"/>
              </a:rPr>
              <a:t>Systemic </a:t>
            </a:r>
            <a:r>
              <a:rPr lang="en-US" sz="2400" b="1" i="1" dirty="0">
                <a:latin typeface="Times" charset="0"/>
                <a:ea typeface="Times" charset="0"/>
                <a:cs typeface="Times" charset="0"/>
              </a:rPr>
              <a:t>Lupus erythematous:</a:t>
            </a:r>
            <a:r>
              <a:rPr lang="en-US" sz="2400" dirty="0">
                <a:latin typeface="Times" charset="0"/>
                <a:ea typeface="Times" charset="0"/>
                <a:cs typeface="Times" charset="0"/>
              </a:rPr>
              <a:t> Studies show that NBTE is present in 6 to 11% of lupus patients. An autopsy study reported the presence of NBTE in 50% of lupus cases. A significant correlation exists between LS endocarditis and SLE duration and severity.</a:t>
            </a:r>
          </a:p>
          <a:p>
            <a:pPr marL="0" indent="0">
              <a:buNone/>
            </a:pPr>
            <a:r>
              <a:rPr lang="en-US" sz="2400" b="1" i="1" dirty="0">
                <a:latin typeface="Times" charset="0"/>
                <a:ea typeface="Times" charset="0"/>
                <a:cs typeface="Times" charset="0"/>
              </a:rPr>
              <a:t>Antiphospholipid Syndrome:</a:t>
            </a:r>
            <a:r>
              <a:rPr lang="en-US" sz="2400" i="1" dirty="0">
                <a:latin typeface="Times" charset="0"/>
                <a:ea typeface="Times" charset="0"/>
                <a:cs typeface="Times" charset="0"/>
              </a:rPr>
              <a:t> </a:t>
            </a:r>
            <a:r>
              <a:rPr lang="en-US" sz="2400" dirty="0">
                <a:latin typeface="Times" charset="0"/>
                <a:ea typeface="Times" charset="0"/>
                <a:cs typeface="Times" charset="0"/>
              </a:rPr>
              <a:t>Whether primary (idiopathic) or secondary (SLE), studies suggested a prevalence of 33% in these patients versus 4 % in the control group of NTBE. </a:t>
            </a:r>
            <a:r>
              <a:rPr lang="en-US" sz="2400" b="1" i="1" dirty="0" smtClean="0">
                <a:latin typeface="Times" charset="0"/>
                <a:ea typeface="Times" charset="0"/>
                <a:cs typeface="Times" charset="0"/>
              </a:rPr>
              <a:t>Others</a:t>
            </a:r>
            <a:r>
              <a:rPr lang="en-US" sz="2400" b="1" i="1" dirty="0">
                <a:latin typeface="Times" charset="0"/>
                <a:ea typeface="Times" charset="0"/>
                <a:cs typeface="Times" charset="0"/>
              </a:rPr>
              <a:t>:</a:t>
            </a:r>
            <a:r>
              <a:rPr lang="en-US" sz="2400" i="1" dirty="0">
                <a:latin typeface="Times" charset="0"/>
                <a:ea typeface="Times" charset="0"/>
                <a:cs typeface="Times" charset="0"/>
              </a:rPr>
              <a:t> </a:t>
            </a:r>
            <a:r>
              <a:rPr lang="en-US" sz="2400" dirty="0">
                <a:latin typeface="Times" charset="0"/>
                <a:ea typeface="Times" charset="0"/>
                <a:cs typeface="Times" charset="0"/>
              </a:rPr>
              <a:t> There are reports of cases in patients who have disseminated intravascular coagulation, rheumatoid arthritis, and sepsis.</a:t>
            </a:r>
          </a:p>
          <a:p>
            <a:endParaRPr lang="en-US" dirty="0"/>
          </a:p>
        </p:txBody>
      </p:sp>
      <p:sp>
        <p:nvSpPr>
          <p:cNvPr id="4" name="Rectangle 3"/>
          <p:cNvSpPr/>
          <p:nvPr/>
        </p:nvSpPr>
        <p:spPr>
          <a:xfrm>
            <a:off x="453081" y="5720449"/>
            <a:ext cx="8077200" cy="523220"/>
          </a:xfrm>
          <a:prstGeom prst="rect">
            <a:avLst/>
          </a:prstGeom>
        </p:spPr>
        <p:txBody>
          <a:bodyPr wrap="square">
            <a:spAutoFit/>
          </a:bodyPr>
          <a:lstStyle/>
          <a:p>
            <a:r>
              <a:rPr lang="en-US" sz="1400" dirty="0" smtClean="0">
                <a:solidFill>
                  <a:srgbClr val="222222"/>
                </a:solidFill>
                <a:latin typeface="Times" charset="0"/>
                <a:ea typeface="Times" charset="0"/>
                <a:cs typeface="Times" charset="0"/>
              </a:rPr>
              <a:t>3. Ibrahim </a:t>
            </a:r>
            <a:r>
              <a:rPr lang="en-US" sz="1400" dirty="0">
                <a:solidFill>
                  <a:srgbClr val="222222"/>
                </a:solidFill>
                <a:latin typeface="Times" charset="0"/>
                <a:ea typeface="Times" charset="0"/>
                <a:cs typeface="Times" charset="0"/>
              </a:rPr>
              <a:t>AM, Siddique MS. Libman-Sacks Endocarditis. [Updated 2023 May 6]. In: </a:t>
            </a:r>
            <a:r>
              <a:rPr lang="en-US" sz="1400" dirty="0" err="1">
                <a:solidFill>
                  <a:srgbClr val="222222"/>
                </a:solidFill>
                <a:latin typeface="Times" charset="0"/>
                <a:ea typeface="Times" charset="0"/>
                <a:cs typeface="Times" charset="0"/>
              </a:rPr>
              <a:t>StatPearls</a:t>
            </a:r>
            <a:r>
              <a:rPr lang="en-US" sz="1400" dirty="0">
                <a:solidFill>
                  <a:srgbClr val="222222"/>
                </a:solidFill>
                <a:latin typeface="Times" charset="0"/>
                <a:ea typeface="Times" charset="0"/>
                <a:cs typeface="Times" charset="0"/>
              </a:rPr>
              <a:t> [Internet]. Treasure Island (FL): </a:t>
            </a:r>
            <a:r>
              <a:rPr lang="en-US" sz="1400" dirty="0" err="1">
                <a:solidFill>
                  <a:srgbClr val="222222"/>
                </a:solidFill>
                <a:latin typeface="Times" charset="0"/>
                <a:ea typeface="Times" charset="0"/>
                <a:cs typeface="Times" charset="0"/>
              </a:rPr>
              <a:t>StatPearls</a:t>
            </a:r>
            <a:r>
              <a:rPr lang="en-US" sz="1400" dirty="0">
                <a:solidFill>
                  <a:srgbClr val="222222"/>
                </a:solidFill>
                <a:latin typeface="Times" charset="0"/>
                <a:ea typeface="Times" charset="0"/>
                <a:cs typeface="Times" charset="0"/>
              </a:rPr>
              <a:t> Publishing; 2023 Jan</a:t>
            </a:r>
            <a:endParaRPr lang="en-US" sz="1400" dirty="0">
              <a:latin typeface="Times" charset="0"/>
              <a:ea typeface="Times" charset="0"/>
              <a:cs typeface="Times" charset="0"/>
            </a:endParaRPr>
          </a:p>
        </p:txBody>
      </p:sp>
    </p:spTree>
    <p:extLst>
      <p:ext uri="{BB962C8B-B14F-4D97-AF65-F5344CB8AC3E}">
        <p14:creationId xmlns:p14="http://schemas.microsoft.com/office/powerpoint/2010/main" val="40982389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sz="3600" dirty="0">
                <a:latin typeface="Times" charset="0"/>
                <a:ea typeface="Times" charset="0"/>
                <a:cs typeface="Times" charset="0"/>
              </a:rPr>
              <a:t>Cardiac hemochromatosis</a:t>
            </a:r>
            <a:endParaRPr lang="en-US" sz="3600" dirty="0"/>
          </a:p>
        </p:txBody>
      </p:sp>
      <p:sp>
        <p:nvSpPr>
          <p:cNvPr id="3" name="Content Placeholder 2"/>
          <p:cNvSpPr>
            <a:spLocks noGrp="1"/>
          </p:cNvSpPr>
          <p:nvPr>
            <p:ph idx="1"/>
          </p:nvPr>
        </p:nvSpPr>
        <p:spPr>
          <a:xfrm>
            <a:off x="457200" y="1600200"/>
            <a:ext cx="8229600" cy="4525963"/>
          </a:xfrm>
        </p:spPr>
        <p:txBody>
          <a:bodyPr/>
          <a:lstStyle/>
          <a:p>
            <a:pPr marL="0" indent="0" algn="just">
              <a:buNone/>
            </a:pPr>
            <a:r>
              <a:rPr lang="en-US" sz="2400" b="1" dirty="0">
                <a:latin typeface="Times" charset="0"/>
                <a:ea typeface="Times" charset="0"/>
                <a:cs typeface="Times" charset="0"/>
              </a:rPr>
              <a:t>P</a:t>
            </a:r>
            <a:r>
              <a:rPr lang="en-US" sz="2400" b="1" dirty="0" smtClean="0">
                <a:latin typeface="Times" charset="0"/>
                <a:ea typeface="Times" charset="0"/>
                <a:cs typeface="Times" charset="0"/>
              </a:rPr>
              <a:t>rimary </a:t>
            </a:r>
            <a:r>
              <a:rPr lang="en-US" sz="2400" b="1" dirty="0">
                <a:latin typeface="Times" charset="0"/>
                <a:ea typeface="Times" charset="0"/>
                <a:cs typeface="Times" charset="0"/>
              </a:rPr>
              <a:t>iron-overload cardiomyopathy </a:t>
            </a:r>
            <a:r>
              <a:rPr lang="en-US" sz="2400" dirty="0">
                <a:latin typeface="Times" charset="0"/>
                <a:ea typeface="Times" charset="0"/>
                <a:cs typeface="Times" charset="0"/>
              </a:rPr>
              <a:t>is an important and potentially preventable cause of heart failure. This is initially characterized by diastolic dysfunction and arrhythmias and in later stages by dilated cardiomyopathy. Diagnosis of iron overload is established by </a:t>
            </a:r>
            <a:r>
              <a:rPr lang="en-US" sz="2400" b="1" dirty="0">
                <a:latin typeface="Times" charset="0"/>
                <a:ea typeface="Times" charset="0"/>
                <a:cs typeface="Times" charset="0"/>
              </a:rPr>
              <a:t>elevated transferrin saturation (&gt;55%) and elevated serum ferritin (&gt;300 ng/mL). </a:t>
            </a:r>
            <a:endParaRPr lang="en-US" sz="2400" b="1" dirty="0" smtClean="0">
              <a:latin typeface="Times" charset="0"/>
              <a:ea typeface="Times" charset="0"/>
              <a:cs typeface="Times" charset="0"/>
            </a:endParaRPr>
          </a:p>
          <a:p>
            <a:pPr marL="0" indent="0" algn="just">
              <a:buNone/>
            </a:pPr>
            <a:r>
              <a:rPr lang="en-US" sz="2400" dirty="0" smtClean="0">
                <a:latin typeface="Times" charset="0"/>
                <a:ea typeface="Times" charset="0"/>
                <a:cs typeface="Times" charset="0"/>
              </a:rPr>
              <a:t>Genetic </a:t>
            </a:r>
            <a:r>
              <a:rPr lang="en-US" sz="2400" dirty="0">
                <a:latin typeface="Times" charset="0"/>
                <a:ea typeface="Times" charset="0"/>
                <a:cs typeface="Times" charset="0"/>
              </a:rPr>
              <a:t>testing for mutations in the HFE (high iron) gene and other proteins, such as </a:t>
            </a:r>
            <a:r>
              <a:rPr lang="en-US" sz="2400" dirty="0" err="1">
                <a:latin typeface="Times" charset="0"/>
                <a:ea typeface="Times" charset="0"/>
                <a:cs typeface="Times" charset="0"/>
              </a:rPr>
              <a:t>hemojuvelin</a:t>
            </a:r>
            <a:r>
              <a:rPr lang="en-US" sz="2400" dirty="0">
                <a:latin typeface="Times" charset="0"/>
                <a:ea typeface="Times" charset="0"/>
                <a:cs typeface="Times" charset="0"/>
              </a:rPr>
              <a:t>, transferrin receptor, and </a:t>
            </a:r>
            <a:r>
              <a:rPr lang="en-US" sz="2400" dirty="0" err="1">
                <a:latin typeface="Times" charset="0"/>
                <a:ea typeface="Times" charset="0"/>
                <a:cs typeface="Times" charset="0"/>
              </a:rPr>
              <a:t>ferroportin</a:t>
            </a:r>
            <a:r>
              <a:rPr lang="en-US" sz="2400" dirty="0">
                <a:latin typeface="Times" charset="0"/>
                <a:ea typeface="Times" charset="0"/>
                <a:cs typeface="Times" charset="0"/>
              </a:rPr>
              <a:t>, should be performed if secondary causes of iron overload are ruled out. </a:t>
            </a:r>
            <a:endParaRPr lang="en-US" sz="2400" dirty="0">
              <a:latin typeface="Times" charset="0"/>
              <a:ea typeface="Times" charset="0"/>
              <a:cs typeface="Times" charset="0"/>
            </a:endParaRPr>
          </a:p>
        </p:txBody>
      </p:sp>
      <p:sp>
        <p:nvSpPr>
          <p:cNvPr id="4" name="Rectangle 3"/>
          <p:cNvSpPr/>
          <p:nvPr/>
        </p:nvSpPr>
        <p:spPr>
          <a:xfrm>
            <a:off x="436605" y="6019800"/>
            <a:ext cx="8474676" cy="584775"/>
          </a:xfrm>
          <a:prstGeom prst="rect">
            <a:avLst/>
          </a:prstGeom>
        </p:spPr>
        <p:txBody>
          <a:bodyPr wrap="square">
            <a:spAutoFit/>
          </a:bodyPr>
          <a:lstStyle/>
          <a:p>
            <a:r>
              <a:rPr lang="en-US" dirty="0" smtClean="0">
                <a:solidFill>
                  <a:srgbClr val="212121"/>
                </a:solidFill>
                <a:latin typeface="Times" charset="0"/>
                <a:ea typeface="Times" charset="0"/>
                <a:cs typeface="Times" charset="0"/>
              </a:rPr>
              <a:t>4.</a:t>
            </a:r>
            <a:r>
              <a:rPr lang="en-US" dirty="0" smtClean="0">
                <a:solidFill>
                  <a:srgbClr val="212121"/>
                </a:solidFill>
                <a:latin typeface="BlinkMacSystemFont" charset="0"/>
              </a:rPr>
              <a:t> </a:t>
            </a:r>
            <a:r>
              <a:rPr lang="en-US" sz="1400" dirty="0" smtClean="0">
                <a:solidFill>
                  <a:srgbClr val="212121"/>
                </a:solidFill>
                <a:latin typeface="Times" charset="0"/>
                <a:ea typeface="Times" charset="0"/>
                <a:cs typeface="Times" charset="0"/>
              </a:rPr>
              <a:t>Gulati </a:t>
            </a:r>
            <a:r>
              <a:rPr lang="en-US" sz="1400" dirty="0">
                <a:solidFill>
                  <a:srgbClr val="212121"/>
                </a:solidFill>
                <a:latin typeface="Times" charset="0"/>
                <a:ea typeface="Times" charset="0"/>
                <a:cs typeface="Times" charset="0"/>
              </a:rPr>
              <a:t>V, </a:t>
            </a:r>
            <a:r>
              <a:rPr lang="en-US" sz="1400" dirty="0" err="1">
                <a:solidFill>
                  <a:srgbClr val="212121"/>
                </a:solidFill>
                <a:latin typeface="Times" charset="0"/>
                <a:ea typeface="Times" charset="0"/>
                <a:cs typeface="Times" charset="0"/>
              </a:rPr>
              <a:t>Harikrishnan</a:t>
            </a:r>
            <a:r>
              <a:rPr lang="en-US" sz="1400" dirty="0">
                <a:solidFill>
                  <a:srgbClr val="212121"/>
                </a:solidFill>
                <a:latin typeface="Times" charset="0"/>
                <a:ea typeface="Times" charset="0"/>
                <a:cs typeface="Times" charset="0"/>
              </a:rPr>
              <a:t> P, </a:t>
            </a:r>
            <a:r>
              <a:rPr lang="en-US" sz="1400" dirty="0" err="1">
                <a:solidFill>
                  <a:srgbClr val="212121"/>
                </a:solidFill>
                <a:latin typeface="Times" charset="0"/>
                <a:ea typeface="Times" charset="0"/>
                <a:cs typeface="Times" charset="0"/>
              </a:rPr>
              <a:t>Palaniswamy</a:t>
            </a:r>
            <a:r>
              <a:rPr lang="en-US" sz="1400" dirty="0">
                <a:solidFill>
                  <a:srgbClr val="212121"/>
                </a:solidFill>
                <a:latin typeface="Times" charset="0"/>
                <a:ea typeface="Times" charset="0"/>
                <a:cs typeface="Times" charset="0"/>
              </a:rPr>
              <a:t> C, </a:t>
            </a:r>
            <a:r>
              <a:rPr lang="en-US" sz="1400" dirty="0" err="1">
                <a:solidFill>
                  <a:srgbClr val="212121"/>
                </a:solidFill>
                <a:latin typeface="Times" charset="0"/>
                <a:ea typeface="Times" charset="0"/>
                <a:cs typeface="Times" charset="0"/>
              </a:rPr>
              <a:t>Aronow</a:t>
            </a:r>
            <a:r>
              <a:rPr lang="en-US" sz="1400" dirty="0">
                <a:solidFill>
                  <a:srgbClr val="212121"/>
                </a:solidFill>
                <a:latin typeface="Times" charset="0"/>
                <a:ea typeface="Times" charset="0"/>
                <a:cs typeface="Times" charset="0"/>
              </a:rPr>
              <a:t> WS, Jain D, </a:t>
            </a:r>
            <a:r>
              <a:rPr lang="en-US" sz="1400" dirty="0" err="1">
                <a:solidFill>
                  <a:srgbClr val="212121"/>
                </a:solidFill>
                <a:latin typeface="Times" charset="0"/>
                <a:ea typeface="Times" charset="0"/>
                <a:cs typeface="Times" charset="0"/>
              </a:rPr>
              <a:t>Frishman</a:t>
            </a:r>
            <a:r>
              <a:rPr lang="en-US" sz="1400" dirty="0">
                <a:solidFill>
                  <a:srgbClr val="212121"/>
                </a:solidFill>
                <a:latin typeface="Times" charset="0"/>
                <a:ea typeface="Times" charset="0"/>
                <a:cs typeface="Times" charset="0"/>
              </a:rPr>
              <a:t> WH. Cardiac involvement in hemochromatosis. </a:t>
            </a:r>
            <a:r>
              <a:rPr lang="en-US" sz="1400" dirty="0" err="1">
                <a:solidFill>
                  <a:srgbClr val="212121"/>
                </a:solidFill>
                <a:latin typeface="Times" charset="0"/>
                <a:ea typeface="Times" charset="0"/>
                <a:cs typeface="Times" charset="0"/>
              </a:rPr>
              <a:t>Cardiol</a:t>
            </a:r>
            <a:r>
              <a:rPr lang="en-US" sz="1400" dirty="0">
                <a:solidFill>
                  <a:srgbClr val="212121"/>
                </a:solidFill>
                <a:latin typeface="Times" charset="0"/>
                <a:ea typeface="Times" charset="0"/>
                <a:cs typeface="Times" charset="0"/>
              </a:rPr>
              <a:t> Rev. 2014 Mar-Apr;22(2):56-68.</a:t>
            </a:r>
            <a:endParaRPr lang="en-US" sz="1400" dirty="0">
              <a:latin typeface="Times" charset="0"/>
              <a:ea typeface="Times" charset="0"/>
              <a:cs typeface="Times" charset="0"/>
            </a:endParaRPr>
          </a:p>
        </p:txBody>
      </p:sp>
    </p:spTree>
    <p:extLst>
      <p:ext uri="{BB962C8B-B14F-4D97-AF65-F5344CB8AC3E}">
        <p14:creationId xmlns:p14="http://schemas.microsoft.com/office/powerpoint/2010/main" val="95922050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charset="0"/>
                <a:ea typeface="Times" charset="0"/>
                <a:cs typeface="Times" charset="0"/>
              </a:rPr>
              <a:t>Rheumatic diseases and heart</a:t>
            </a:r>
            <a:endParaRPr lang="en-US" dirty="0"/>
          </a:p>
        </p:txBody>
      </p:sp>
      <p:sp>
        <p:nvSpPr>
          <p:cNvPr id="3" name="Content Placeholder 2"/>
          <p:cNvSpPr>
            <a:spLocks noGrp="1"/>
          </p:cNvSpPr>
          <p:nvPr>
            <p:ph idx="1"/>
          </p:nvPr>
        </p:nvSpPr>
        <p:spPr>
          <a:xfrm>
            <a:off x="457200" y="2057400"/>
            <a:ext cx="8229600" cy="4525963"/>
          </a:xfrm>
        </p:spPr>
        <p:txBody>
          <a:bodyPr/>
          <a:lstStyle/>
          <a:p>
            <a:pPr marL="0" indent="0" algn="just">
              <a:buNone/>
            </a:pPr>
            <a:r>
              <a:rPr lang="en-US" sz="2800" dirty="0">
                <a:latin typeface="Times" charset="0"/>
                <a:ea typeface="Times" charset="0"/>
                <a:cs typeface="Times" charset="0"/>
              </a:rPr>
              <a:t>The increased risk of cardiovascular disease (CVD) among patients with autoimmune rheumatic diseases such as </a:t>
            </a:r>
            <a:r>
              <a:rPr lang="en-US" sz="2800" b="1" dirty="0">
                <a:latin typeface="Times" charset="0"/>
                <a:ea typeface="Times" charset="0"/>
                <a:cs typeface="Times" charset="0"/>
              </a:rPr>
              <a:t>rheumatoid arthritis, </a:t>
            </a:r>
            <a:r>
              <a:rPr lang="en-US" sz="2800" b="1" dirty="0" err="1">
                <a:latin typeface="Times" charset="0"/>
                <a:ea typeface="Times" charset="0"/>
                <a:cs typeface="Times" charset="0"/>
              </a:rPr>
              <a:t>spondyloarthritis</a:t>
            </a:r>
            <a:r>
              <a:rPr lang="en-US" sz="2800" b="1" dirty="0">
                <a:latin typeface="Times" charset="0"/>
                <a:ea typeface="Times" charset="0"/>
                <a:cs typeface="Times" charset="0"/>
              </a:rPr>
              <a:t> and systemic lupus erythematosus</a:t>
            </a:r>
            <a:r>
              <a:rPr lang="en-US" sz="2800" dirty="0">
                <a:latin typeface="Times" charset="0"/>
                <a:ea typeface="Times" charset="0"/>
                <a:cs typeface="Times" charset="0"/>
              </a:rPr>
              <a:t> has been extensively documented.</a:t>
            </a:r>
            <a:endParaRPr lang="en-US" sz="2800" dirty="0">
              <a:latin typeface="Times" charset="0"/>
              <a:ea typeface="Times" charset="0"/>
              <a:cs typeface="Times" charset="0"/>
            </a:endParaRPr>
          </a:p>
        </p:txBody>
      </p:sp>
    </p:spTree>
    <p:extLst>
      <p:ext uri="{BB962C8B-B14F-4D97-AF65-F5344CB8AC3E}">
        <p14:creationId xmlns:p14="http://schemas.microsoft.com/office/powerpoint/2010/main" val="105701894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latin typeface="Times" charset="0"/>
                <a:ea typeface="Times" charset="0"/>
                <a:cs typeface="Times" charset="0"/>
              </a:rPr>
              <a:t>Link between rheumatic disease and CVD</a:t>
            </a:r>
            <a:endParaRPr lang="en-US" sz="3600" dirty="0">
              <a:latin typeface="Times" charset="0"/>
              <a:ea typeface="Times" charset="0"/>
              <a:cs typeface="Times" charset="0"/>
            </a:endParaRPr>
          </a:p>
        </p:txBody>
      </p:sp>
      <p:sp>
        <p:nvSpPr>
          <p:cNvPr id="3" name="Content Placeholder 2"/>
          <p:cNvSpPr>
            <a:spLocks noGrp="1"/>
          </p:cNvSpPr>
          <p:nvPr>
            <p:ph idx="1"/>
          </p:nvPr>
        </p:nvSpPr>
        <p:spPr/>
        <p:txBody>
          <a:bodyPr/>
          <a:lstStyle/>
          <a:p>
            <a:pPr marL="0" indent="0">
              <a:buNone/>
            </a:pPr>
            <a:r>
              <a:rPr lang="en-US" sz="2400" dirty="0">
                <a:latin typeface="Times" charset="0"/>
                <a:ea typeface="Times" charset="0"/>
                <a:cs typeface="Times" charset="0"/>
              </a:rPr>
              <a:t>inflammation and immunologic abnormalities, the quantity and quality of lipoproteins, hypertension, insulin resistance/hyperglycemia, obesity and underweight, presence of platelets bearing complement protein C4d, reduced number and function of endothelial progenitor cells, apoptosis of endothelial cells, epigenetic mechanisms, renal disease, periodontal disease, depression, hyperuricemia, hypothyroidism, sleep apnea and vitamin D deficiency may contribute to the premature CVD. </a:t>
            </a:r>
            <a:endParaRPr lang="en-US" sz="2400" dirty="0">
              <a:latin typeface="Times" charset="0"/>
              <a:ea typeface="Times" charset="0"/>
              <a:cs typeface="Times" charset="0"/>
            </a:endParaRPr>
          </a:p>
        </p:txBody>
      </p:sp>
      <p:sp>
        <p:nvSpPr>
          <p:cNvPr id="4" name="Rectangle 3"/>
          <p:cNvSpPr/>
          <p:nvPr/>
        </p:nvSpPr>
        <p:spPr>
          <a:xfrm>
            <a:off x="430427" y="5399811"/>
            <a:ext cx="8001000" cy="861774"/>
          </a:xfrm>
          <a:prstGeom prst="rect">
            <a:avLst/>
          </a:prstGeom>
        </p:spPr>
        <p:txBody>
          <a:bodyPr wrap="square">
            <a:spAutoFit/>
          </a:bodyPr>
          <a:lstStyle/>
          <a:p>
            <a:r>
              <a:rPr lang="en-US" dirty="0" smtClean="0">
                <a:solidFill>
                  <a:srgbClr val="212121"/>
                </a:solidFill>
                <a:latin typeface="BlinkMacSystemFont" charset="0"/>
              </a:rPr>
              <a:t>5. </a:t>
            </a:r>
            <a:r>
              <a:rPr lang="en-US" sz="1600" dirty="0" err="1" smtClean="0">
                <a:solidFill>
                  <a:srgbClr val="212121"/>
                </a:solidFill>
                <a:latin typeface="Times" charset="0"/>
                <a:ea typeface="Times" charset="0"/>
                <a:cs typeface="Times" charset="0"/>
              </a:rPr>
              <a:t>Hollan</a:t>
            </a:r>
            <a:r>
              <a:rPr lang="en-US" sz="1600" dirty="0" smtClean="0">
                <a:solidFill>
                  <a:srgbClr val="212121"/>
                </a:solidFill>
                <a:latin typeface="Times" charset="0"/>
                <a:ea typeface="Times" charset="0"/>
                <a:cs typeface="Times" charset="0"/>
              </a:rPr>
              <a:t> </a:t>
            </a:r>
            <a:r>
              <a:rPr lang="en-US" sz="1600" dirty="0">
                <a:solidFill>
                  <a:srgbClr val="212121"/>
                </a:solidFill>
                <a:latin typeface="Times" charset="0"/>
                <a:ea typeface="Times" charset="0"/>
                <a:cs typeface="Times" charset="0"/>
              </a:rPr>
              <a:t>I, </a:t>
            </a:r>
            <a:r>
              <a:rPr lang="en-US" sz="1600" dirty="0" err="1">
                <a:solidFill>
                  <a:srgbClr val="212121"/>
                </a:solidFill>
                <a:latin typeface="Times" charset="0"/>
                <a:ea typeface="Times" charset="0"/>
                <a:cs typeface="Times" charset="0"/>
              </a:rPr>
              <a:t>Meroni</a:t>
            </a:r>
            <a:r>
              <a:rPr lang="en-US" sz="1600" dirty="0">
                <a:solidFill>
                  <a:srgbClr val="212121"/>
                </a:solidFill>
                <a:latin typeface="Times" charset="0"/>
                <a:ea typeface="Times" charset="0"/>
                <a:cs typeface="Times" charset="0"/>
              </a:rPr>
              <a:t> PL, Ahearn JM, Cohen </a:t>
            </a:r>
            <a:r>
              <a:rPr lang="en-US" sz="1600" dirty="0" err="1">
                <a:solidFill>
                  <a:srgbClr val="212121"/>
                </a:solidFill>
                <a:latin typeface="Times" charset="0"/>
                <a:ea typeface="Times" charset="0"/>
                <a:cs typeface="Times" charset="0"/>
              </a:rPr>
              <a:t>Tervaert</a:t>
            </a:r>
            <a:r>
              <a:rPr lang="en-US" sz="1600" dirty="0">
                <a:solidFill>
                  <a:srgbClr val="212121"/>
                </a:solidFill>
                <a:latin typeface="Times" charset="0"/>
                <a:ea typeface="Times" charset="0"/>
                <a:cs typeface="Times" charset="0"/>
              </a:rPr>
              <a:t> JW, Curran S, Goodyear CS, </a:t>
            </a:r>
            <a:r>
              <a:rPr lang="en-US" sz="1600" dirty="0" err="1">
                <a:solidFill>
                  <a:srgbClr val="212121"/>
                </a:solidFill>
                <a:latin typeface="Times" charset="0"/>
                <a:ea typeface="Times" charset="0"/>
                <a:cs typeface="Times" charset="0"/>
              </a:rPr>
              <a:t>Hestad</a:t>
            </a:r>
            <a:r>
              <a:rPr lang="en-US" sz="1600" dirty="0">
                <a:solidFill>
                  <a:srgbClr val="212121"/>
                </a:solidFill>
                <a:latin typeface="Times" charset="0"/>
                <a:ea typeface="Times" charset="0"/>
                <a:cs typeface="Times" charset="0"/>
              </a:rPr>
              <a:t> KA, </a:t>
            </a:r>
            <a:r>
              <a:rPr lang="en-US" sz="1600" dirty="0" err="1">
                <a:solidFill>
                  <a:srgbClr val="212121"/>
                </a:solidFill>
                <a:latin typeface="Times" charset="0"/>
                <a:ea typeface="Times" charset="0"/>
                <a:cs typeface="Times" charset="0"/>
              </a:rPr>
              <a:t>Kahaleh</a:t>
            </a:r>
            <a:r>
              <a:rPr lang="en-US" sz="1600" dirty="0">
                <a:solidFill>
                  <a:srgbClr val="212121"/>
                </a:solidFill>
                <a:latin typeface="Times" charset="0"/>
                <a:ea typeface="Times" charset="0"/>
                <a:cs typeface="Times" charset="0"/>
              </a:rPr>
              <a:t> B, </a:t>
            </a:r>
            <a:r>
              <a:rPr lang="en-US" sz="1600" dirty="0" err="1">
                <a:solidFill>
                  <a:srgbClr val="212121"/>
                </a:solidFill>
                <a:latin typeface="Times" charset="0"/>
                <a:ea typeface="Times" charset="0"/>
                <a:cs typeface="Times" charset="0"/>
              </a:rPr>
              <a:t>Riggio</a:t>
            </a:r>
            <a:r>
              <a:rPr lang="en-US" sz="1600" dirty="0">
                <a:solidFill>
                  <a:srgbClr val="212121"/>
                </a:solidFill>
                <a:latin typeface="Times" charset="0"/>
                <a:ea typeface="Times" charset="0"/>
                <a:cs typeface="Times" charset="0"/>
              </a:rPr>
              <a:t> M, Shields K, </a:t>
            </a:r>
            <a:r>
              <a:rPr lang="en-US" sz="1600" dirty="0" err="1">
                <a:solidFill>
                  <a:srgbClr val="212121"/>
                </a:solidFill>
                <a:latin typeface="Times" charset="0"/>
                <a:ea typeface="Times" charset="0"/>
                <a:cs typeface="Times" charset="0"/>
              </a:rPr>
              <a:t>Wasko</a:t>
            </a:r>
            <a:r>
              <a:rPr lang="en-US" sz="1600" dirty="0">
                <a:solidFill>
                  <a:srgbClr val="212121"/>
                </a:solidFill>
                <a:latin typeface="Times" charset="0"/>
                <a:ea typeface="Times" charset="0"/>
                <a:cs typeface="Times" charset="0"/>
              </a:rPr>
              <a:t> MC. Cardiovascular disease in autoimmune rheumatic diseases. </a:t>
            </a:r>
            <a:r>
              <a:rPr lang="en-US" sz="1600" dirty="0" err="1">
                <a:solidFill>
                  <a:srgbClr val="212121"/>
                </a:solidFill>
                <a:latin typeface="Times" charset="0"/>
                <a:ea typeface="Times" charset="0"/>
                <a:cs typeface="Times" charset="0"/>
              </a:rPr>
              <a:t>Autoimmun</a:t>
            </a:r>
            <a:r>
              <a:rPr lang="en-US" sz="1600" dirty="0">
                <a:solidFill>
                  <a:srgbClr val="212121"/>
                </a:solidFill>
                <a:latin typeface="Times" charset="0"/>
                <a:ea typeface="Times" charset="0"/>
                <a:cs typeface="Times" charset="0"/>
              </a:rPr>
              <a:t> Rev. 2013 Aug;12(10):1004-15. </a:t>
            </a:r>
            <a:endParaRPr lang="en-US" sz="1600" dirty="0">
              <a:latin typeface="Times" charset="0"/>
              <a:ea typeface="Times" charset="0"/>
              <a:cs typeface="Times" charset="0"/>
            </a:endParaRPr>
          </a:p>
        </p:txBody>
      </p:sp>
    </p:spTree>
    <p:extLst>
      <p:ext uri="{BB962C8B-B14F-4D97-AF65-F5344CB8AC3E}">
        <p14:creationId xmlns:p14="http://schemas.microsoft.com/office/powerpoint/2010/main" val="10801394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11222"/>
          </a:xfrm>
        </p:spPr>
        <p:txBody>
          <a:bodyPr>
            <a:normAutofit/>
          </a:bodyPr>
          <a:lstStyle/>
          <a:p>
            <a:r>
              <a:rPr lang="en-US" sz="2800" u="sng" dirty="0" smtClean="0">
                <a:latin typeface="Times" charset="0"/>
                <a:ea typeface="Times" charset="0"/>
                <a:cs typeface="Times" charset="0"/>
              </a:rPr>
              <a:t>Most common forms of pericardial syndromes</a:t>
            </a:r>
            <a:endParaRPr lang="he-IL" sz="2800" u="sng" dirty="0">
              <a:latin typeface="Times" charset="0"/>
              <a:ea typeface="Times" charset="0"/>
              <a:cs typeface="Times" charset="0"/>
            </a:endParaRPr>
          </a:p>
        </p:txBody>
      </p:sp>
      <p:sp>
        <p:nvSpPr>
          <p:cNvPr id="3" name="Content Placeholder 2"/>
          <p:cNvSpPr>
            <a:spLocks noGrp="1"/>
          </p:cNvSpPr>
          <p:nvPr>
            <p:ph idx="1"/>
          </p:nvPr>
        </p:nvSpPr>
        <p:spPr>
          <a:xfrm>
            <a:off x="323528" y="1844824"/>
            <a:ext cx="8424936" cy="4281339"/>
          </a:xfrm>
        </p:spPr>
        <p:txBody>
          <a:bodyPr>
            <a:normAutofit/>
          </a:bodyPr>
          <a:lstStyle/>
          <a:p>
            <a:pPr algn="l" rtl="0"/>
            <a:r>
              <a:rPr lang="en-US" sz="2800" dirty="0" smtClean="0">
                <a:latin typeface="Times" charset="0"/>
                <a:ea typeface="Times" charset="0"/>
                <a:cs typeface="Times" charset="0"/>
              </a:rPr>
              <a:t>Acute and recurrent pericarditis</a:t>
            </a:r>
          </a:p>
          <a:p>
            <a:pPr algn="l" rtl="0">
              <a:buNone/>
            </a:pPr>
            <a:endParaRPr lang="en-US" sz="2800" dirty="0" smtClean="0">
              <a:latin typeface="Times" charset="0"/>
              <a:ea typeface="Times" charset="0"/>
              <a:cs typeface="Times" charset="0"/>
            </a:endParaRPr>
          </a:p>
          <a:p>
            <a:pPr algn="l" rtl="0"/>
            <a:r>
              <a:rPr lang="en-US" sz="2800" dirty="0" smtClean="0">
                <a:latin typeface="Times" charset="0"/>
                <a:ea typeface="Times" charset="0"/>
                <a:cs typeface="Times" charset="0"/>
              </a:rPr>
              <a:t>Pericardial effusion</a:t>
            </a:r>
          </a:p>
          <a:p>
            <a:pPr algn="l" rtl="0">
              <a:buNone/>
            </a:pPr>
            <a:r>
              <a:rPr lang="en-US" sz="2800" dirty="0" smtClean="0">
                <a:latin typeface="Times" charset="0"/>
                <a:ea typeface="Times" charset="0"/>
                <a:cs typeface="Times" charset="0"/>
              </a:rPr>
              <a:t> </a:t>
            </a:r>
          </a:p>
          <a:p>
            <a:pPr algn="l" rtl="0"/>
            <a:r>
              <a:rPr lang="en-US" sz="2800" dirty="0" smtClean="0">
                <a:latin typeface="Times" charset="0"/>
                <a:ea typeface="Times" charset="0"/>
                <a:cs typeface="Times" charset="0"/>
              </a:rPr>
              <a:t>Cardiac tamponade</a:t>
            </a:r>
          </a:p>
          <a:p>
            <a:pPr algn="l" rtl="0">
              <a:buNone/>
            </a:pPr>
            <a:endParaRPr lang="en-US" sz="2800" dirty="0" smtClean="0">
              <a:latin typeface="Times" charset="0"/>
              <a:ea typeface="Times" charset="0"/>
              <a:cs typeface="Times" charset="0"/>
            </a:endParaRPr>
          </a:p>
          <a:p>
            <a:pPr algn="l" rtl="0"/>
            <a:r>
              <a:rPr lang="en-US" sz="2800" dirty="0" smtClean="0">
                <a:latin typeface="Times" charset="0"/>
                <a:ea typeface="Times" charset="0"/>
                <a:cs typeface="Times" charset="0"/>
              </a:rPr>
              <a:t>Constrictive pericarditis</a:t>
            </a:r>
            <a:endParaRPr lang="he-IL" sz="2800" dirty="0">
              <a:latin typeface="Times" charset="0"/>
              <a:ea typeface="Times" charset="0"/>
              <a:cs typeface="Times" charset="0"/>
            </a:endParaRPr>
          </a:p>
        </p:txBody>
      </p:sp>
    </p:spTree>
    <p:extLst>
      <p:ext uri="{BB962C8B-B14F-4D97-AF65-F5344CB8AC3E}">
        <p14:creationId xmlns:p14="http://schemas.microsoft.com/office/powerpoint/2010/main" val="169633245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sz="3600" dirty="0">
                <a:latin typeface="Times" charset="0"/>
                <a:ea typeface="Times" charset="0"/>
                <a:cs typeface="Times" charset="0"/>
              </a:rPr>
              <a:t>Peripartum cardiomyopathy</a:t>
            </a:r>
            <a:endParaRPr lang="en-US" sz="3600" dirty="0"/>
          </a:p>
        </p:txBody>
      </p:sp>
      <p:sp>
        <p:nvSpPr>
          <p:cNvPr id="3" name="Content Placeholder 2"/>
          <p:cNvSpPr>
            <a:spLocks noGrp="1"/>
          </p:cNvSpPr>
          <p:nvPr>
            <p:ph idx="1"/>
          </p:nvPr>
        </p:nvSpPr>
        <p:spPr>
          <a:xfrm>
            <a:off x="457200" y="1066800"/>
            <a:ext cx="8229600" cy="4525963"/>
          </a:xfrm>
        </p:spPr>
        <p:txBody>
          <a:bodyPr/>
          <a:lstStyle/>
          <a:p>
            <a:pPr marL="0" indent="0">
              <a:buNone/>
            </a:pPr>
            <a:r>
              <a:rPr lang="en-US" sz="2400" dirty="0">
                <a:latin typeface="Times" charset="0"/>
                <a:ea typeface="Times" charset="0"/>
                <a:cs typeface="Times" charset="0"/>
              </a:rPr>
              <a:t>Peripartum cardiomyopathy is a form of systolic heart failure affecting young women toward the end of pregnancy or in the months following delivery. Incidence is higher in African-American women and in women with older maternal age, hypertensive disorders of pregnancy, and multiple gestation pregnancies. </a:t>
            </a:r>
            <a:endParaRPr lang="en-US" sz="2400" dirty="0">
              <a:latin typeface="Times" charset="0"/>
              <a:ea typeface="Times" charset="0"/>
              <a:cs typeface="Times" charset="0"/>
            </a:endParaRPr>
          </a:p>
          <a:p>
            <a:pPr marL="0" indent="0">
              <a:buNone/>
            </a:pPr>
            <a:r>
              <a:rPr lang="en-US" sz="2400" dirty="0" smtClean="0">
                <a:latin typeface="Times" charset="0"/>
                <a:ea typeface="Times" charset="0"/>
                <a:cs typeface="Times" charset="0"/>
              </a:rPr>
              <a:t>Symptoms </a:t>
            </a:r>
            <a:r>
              <a:rPr lang="en-US" sz="2400" dirty="0">
                <a:latin typeface="Times" charset="0"/>
                <a:ea typeface="Times" charset="0"/>
                <a:cs typeface="Times" charset="0"/>
              </a:rPr>
              <a:t>of heart failure mimic those of normal pregnancy, often resulting in a delay in diagnosis and preventable complications. Echocardiography showing decreased myocardial function is essential for the diagnosis. Medical management is similar to heart failure with reduced ejection fraction of other etiologies, but adjustments during pregnancy are necessary to ensure fetal safety. </a:t>
            </a:r>
            <a:endParaRPr lang="en-US" sz="2400" dirty="0">
              <a:latin typeface="Times" charset="0"/>
              <a:ea typeface="Times" charset="0"/>
              <a:cs typeface="Times" charset="0"/>
            </a:endParaRPr>
          </a:p>
        </p:txBody>
      </p:sp>
      <p:sp>
        <p:nvSpPr>
          <p:cNvPr id="4" name="Rectangle 3"/>
          <p:cNvSpPr/>
          <p:nvPr/>
        </p:nvSpPr>
        <p:spPr>
          <a:xfrm>
            <a:off x="376881" y="6214775"/>
            <a:ext cx="8763000" cy="584775"/>
          </a:xfrm>
          <a:prstGeom prst="rect">
            <a:avLst/>
          </a:prstGeom>
        </p:spPr>
        <p:txBody>
          <a:bodyPr wrap="square">
            <a:spAutoFit/>
          </a:bodyPr>
          <a:lstStyle/>
          <a:p>
            <a:r>
              <a:rPr lang="en-US" sz="1400" dirty="0" smtClean="0">
                <a:solidFill>
                  <a:srgbClr val="212121"/>
                </a:solidFill>
                <a:latin typeface="Times" charset="0"/>
                <a:ea typeface="Times" charset="0"/>
                <a:cs typeface="Times" charset="0"/>
              </a:rPr>
              <a:t>6</a:t>
            </a:r>
            <a:r>
              <a:rPr lang="en-US" dirty="0" smtClean="0">
                <a:solidFill>
                  <a:srgbClr val="212121"/>
                </a:solidFill>
                <a:latin typeface="BlinkMacSystemFont" charset="0"/>
              </a:rPr>
              <a:t>. </a:t>
            </a:r>
            <a:r>
              <a:rPr lang="en-US" sz="1400" dirty="0" smtClean="0">
                <a:solidFill>
                  <a:srgbClr val="212121"/>
                </a:solidFill>
                <a:latin typeface="Times" charset="0"/>
                <a:ea typeface="Times" charset="0"/>
                <a:cs typeface="Times" charset="0"/>
              </a:rPr>
              <a:t>Davis </a:t>
            </a:r>
            <a:r>
              <a:rPr lang="en-US" sz="1400" dirty="0">
                <a:solidFill>
                  <a:srgbClr val="212121"/>
                </a:solidFill>
                <a:latin typeface="Times" charset="0"/>
                <a:ea typeface="Times" charset="0"/>
                <a:cs typeface="Times" charset="0"/>
              </a:rPr>
              <a:t>MB, </a:t>
            </a:r>
            <a:r>
              <a:rPr lang="en-US" sz="1400" dirty="0" err="1">
                <a:solidFill>
                  <a:srgbClr val="212121"/>
                </a:solidFill>
                <a:latin typeface="Times" charset="0"/>
                <a:ea typeface="Times" charset="0"/>
                <a:cs typeface="Times" charset="0"/>
              </a:rPr>
              <a:t>Arany</a:t>
            </a:r>
            <a:r>
              <a:rPr lang="en-US" sz="1400" dirty="0">
                <a:solidFill>
                  <a:srgbClr val="212121"/>
                </a:solidFill>
                <a:latin typeface="Times" charset="0"/>
                <a:ea typeface="Times" charset="0"/>
                <a:cs typeface="Times" charset="0"/>
              </a:rPr>
              <a:t> Z, McNamara DM, </a:t>
            </a:r>
            <a:r>
              <a:rPr lang="en-US" sz="1400" dirty="0" err="1">
                <a:solidFill>
                  <a:srgbClr val="212121"/>
                </a:solidFill>
                <a:latin typeface="Times" charset="0"/>
                <a:ea typeface="Times" charset="0"/>
                <a:cs typeface="Times" charset="0"/>
              </a:rPr>
              <a:t>Goland</a:t>
            </a:r>
            <a:r>
              <a:rPr lang="en-US" sz="1400" dirty="0">
                <a:solidFill>
                  <a:srgbClr val="212121"/>
                </a:solidFill>
                <a:latin typeface="Times" charset="0"/>
                <a:ea typeface="Times" charset="0"/>
                <a:cs typeface="Times" charset="0"/>
              </a:rPr>
              <a:t> S, </a:t>
            </a:r>
            <a:r>
              <a:rPr lang="en-US" sz="1400" dirty="0" err="1">
                <a:solidFill>
                  <a:srgbClr val="212121"/>
                </a:solidFill>
                <a:latin typeface="Times" charset="0"/>
                <a:ea typeface="Times" charset="0"/>
                <a:cs typeface="Times" charset="0"/>
              </a:rPr>
              <a:t>Elkayam</a:t>
            </a:r>
            <a:r>
              <a:rPr lang="en-US" sz="1400" dirty="0">
                <a:solidFill>
                  <a:srgbClr val="212121"/>
                </a:solidFill>
                <a:latin typeface="Times" charset="0"/>
                <a:ea typeface="Times" charset="0"/>
                <a:cs typeface="Times" charset="0"/>
              </a:rPr>
              <a:t> U. Peripartum Cardiomyopathy: JACC State-of-the-Art Review. J Am </a:t>
            </a:r>
            <a:r>
              <a:rPr lang="en-US" sz="1400" dirty="0" err="1">
                <a:solidFill>
                  <a:srgbClr val="212121"/>
                </a:solidFill>
                <a:latin typeface="Times" charset="0"/>
                <a:ea typeface="Times" charset="0"/>
                <a:cs typeface="Times" charset="0"/>
              </a:rPr>
              <a:t>Coll</a:t>
            </a:r>
            <a:r>
              <a:rPr lang="en-US" sz="1400" dirty="0">
                <a:solidFill>
                  <a:srgbClr val="212121"/>
                </a:solidFill>
                <a:latin typeface="Times" charset="0"/>
                <a:ea typeface="Times" charset="0"/>
                <a:cs typeface="Times" charset="0"/>
              </a:rPr>
              <a:t> </a:t>
            </a:r>
            <a:r>
              <a:rPr lang="en-US" sz="1400" dirty="0" err="1">
                <a:solidFill>
                  <a:srgbClr val="212121"/>
                </a:solidFill>
                <a:latin typeface="Times" charset="0"/>
                <a:ea typeface="Times" charset="0"/>
                <a:cs typeface="Times" charset="0"/>
              </a:rPr>
              <a:t>Cardiol</a:t>
            </a:r>
            <a:r>
              <a:rPr lang="en-US" sz="1400" dirty="0">
                <a:solidFill>
                  <a:srgbClr val="212121"/>
                </a:solidFill>
                <a:latin typeface="Times" charset="0"/>
                <a:ea typeface="Times" charset="0"/>
                <a:cs typeface="Times" charset="0"/>
              </a:rPr>
              <a:t>. 2020 Jan 21;75(2):207-221. </a:t>
            </a:r>
            <a:endParaRPr lang="en-US" sz="1400" dirty="0">
              <a:latin typeface="Times" charset="0"/>
              <a:ea typeface="Times" charset="0"/>
              <a:cs typeface="Times" charset="0"/>
            </a:endParaRPr>
          </a:p>
        </p:txBody>
      </p:sp>
    </p:spTree>
    <p:extLst>
      <p:ext uri="{BB962C8B-B14F-4D97-AF65-F5344CB8AC3E}">
        <p14:creationId xmlns:p14="http://schemas.microsoft.com/office/powerpoint/2010/main" val="28041086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04900" y="152400"/>
            <a:ext cx="6934200" cy="5893633"/>
          </a:xfrm>
        </p:spPr>
      </p:pic>
      <p:sp>
        <p:nvSpPr>
          <p:cNvPr id="6" name="Rectangle 5"/>
          <p:cNvSpPr/>
          <p:nvPr/>
        </p:nvSpPr>
        <p:spPr>
          <a:xfrm>
            <a:off x="376881" y="6214775"/>
            <a:ext cx="8763000" cy="584775"/>
          </a:xfrm>
          <a:prstGeom prst="rect">
            <a:avLst/>
          </a:prstGeom>
        </p:spPr>
        <p:txBody>
          <a:bodyPr wrap="square">
            <a:spAutoFit/>
          </a:bodyPr>
          <a:lstStyle/>
          <a:p>
            <a:r>
              <a:rPr lang="en-US" sz="1400" dirty="0" smtClean="0">
                <a:solidFill>
                  <a:srgbClr val="212121"/>
                </a:solidFill>
                <a:latin typeface="Times" charset="0"/>
                <a:ea typeface="Times" charset="0"/>
                <a:cs typeface="Times" charset="0"/>
              </a:rPr>
              <a:t>6</a:t>
            </a:r>
            <a:r>
              <a:rPr lang="en-US" dirty="0" smtClean="0">
                <a:solidFill>
                  <a:srgbClr val="212121"/>
                </a:solidFill>
                <a:latin typeface="BlinkMacSystemFont" charset="0"/>
              </a:rPr>
              <a:t>. </a:t>
            </a:r>
            <a:r>
              <a:rPr lang="en-US" sz="1400" dirty="0" smtClean="0">
                <a:solidFill>
                  <a:srgbClr val="212121"/>
                </a:solidFill>
                <a:latin typeface="Times" charset="0"/>
                <a:ea typeface="Times" charset="0"/>
                <a:cs typeface="Times" charset="0"/>
              </a:rPr>
              <a:t>Davis </a:t>
            </a:r>
            <a:r>
              <a:rPr lang="en-US" sz="1400" dirty="0">
                <a:solidFill>
                  <a:srgbClr val="212121"/>
                </a:solidFill>
                <a:latin typeface="Times" charset="0"/>
                <a:ea typeface="Times" charset="0"/>
                <a:cs typeface="Times" charset="0"/>
              </a:rPr>
              <a:t>MB, </a:t>
            </a:r>
            <a:r>
              <a:rPr lang="en-US" sz="1400" dirty="0" err="1">
                <a:solidFill>
                  <a:srgbClr val="212121"/>
                </a:solidFill>
                <a:latin typeface="Times" charset="0"/>
                <a:ea typeface="Times" charset="0"/>
                <a:cs typeface="Times" charset="0"/>
              </a:rPr>
              <a:t>Arany</a:t>
            </a:r>
            <a:r>
              <a:rPr lang="en-US" sz="1400" dirty="0">
                <a:solidFill>
                  <a:srgbClr val="212121"/>
                </a:solidFill>
                <a:latin typeface="Times" charset="0"/>
                <a:ea typeface="Times" charset="0"/>
                <a:cs typeface="Times" charset="0"/>
              </a:rPr>
              <a:t> Z, McNamara DM, </a:t>
            </a:r>
            <a:r>
              <a:rPr lang="en-US" sz="1400" dirty="0" err="1">
                <a:solidFill>
                  <a:srgbClr val="212121"/>
                </a:solidFill>
                <a:latin typeface="Times" charset="0"/>
                <a:ea typeface="Times" charset="0"/>
                <a:cs typeface="Times" charset="0"/>
              </a:rPr>
              <a:t>Goland</a:t>
            </a:r>
            <a:r>
              <a:rPr lang="en-US" sz="1400" dirty="0">
                <a:solidFill>
                  <a:srgbClr val="212121"/>
                </a:solidFill>
                <a:latin typeface="Times" charset="0"/>
                <a:ea typeface="Times" charset="0"/>
                <a:cs typeface="Times" charset="0"/>
              </a:rPr>
              <a:t> S, </a:t>
            </a:r>
            <a:r>
              <a:rPr lang="en-US" sz="1400" dirty="0" err="1">
                <a:solidFill>
                  <a:srgbClr val="212121"/>
                </a:solidFill>
                <a:latin typeface="Times" charset="0"/>
                <a:ea typeface="Times" charset="0"/>
                <a:cs typeface="Times" charset="0"/>
              </a:rPr>
              <a:t>Elkayam</a:t>
            </a:r>
            <a:r>
              <a:rPr lang="en-US" sz="1400" dirty="0">
                <a:solidFill>
                  <a:srgbClr val="212121"/>
                </a:solidFill>
                <a:latin typeface="Times" charset="0"/>
                <a:ea typeface="Times" charset="0"/>
                <a:cs typeface="Times" charset="0"/>
              </a:rPr>
              <a:t> U. Peripartum Cardiomyopathy: JACC State-of-the-Art Review. J Am </a:t>
            </a:r>
            <a:r>
              <a:rPr lang="en-US" sz="1400" dirty="0" err="1">
                <a:solidFill>
                  <a:srgbClr val="212121"/>
                </a:solidFill>
                <a:latin typeface="Times" charset="0"/>
                <a:ea typeface="Times" charset="0"/>
                <a:cs typeface="Times" charset="0"/>
              </a:rPr>
              <a:t>Coll</a:t>
            </a:r>
            <a:r>
              <a:rPr lang="en-US" sz="1400" dirty="0">
                <a:solidFill>
                  <a:srgbClr val="212121"/>
                </a:solidFill>
                <a:latin typeface="Times" charset="0"/>
                <a:ea typeface="Times" charset="0"/>
                <a:cs typeface="Times" charset="0"/>
              </a:rPr>
              <a:t> </a:t>
            </a:r>
            <a:r>
              <a:rPr lang="en-US" sz="1400" dirty="0" err="1">
                <a:solidFill>
                  <a:srgbClr val="212121"/>
                </a:solidFill>
                <a:latin typeface="Times" charset="0"/>
                <a:ea typeface="Times" charset="0"/>
                <a:cs typeface="Times" charset="0"/>
              </a:rPr>
              <a:t>Cardiol</a:t>
            </a:r>
            <a:r>
              <a:rPr lang="en-US" sz="1400" dirty="0">
                <a:solidFill>
                  <a:srgbClr val="212121"/>
                </a:solidFill>
                <a:latin typeface="Times" charset="0"/>
                <a:ea typeface="Times" charset="0"/>
                <a:cs typeface="Times" charset="0"/>
              </a:rPr>
              <a:t>. 2020 Jan 21;75(2):207-221. </a:t>
            </a:r>
            <a:endParaRPr lang="en-US" sz="1400" dirty="0">
              <a:latin typeface="Times" charset="0"/>
              <a:ea typeface="Times" charset="0"/>
              <a:cs typeface="Times" charset="0"/>
            </a:endParaRPr>
          </a:p>
        </p:txBody>
      </p:sp>
    </p:spTree>
    <p:extLst>
      <p:ext uri="{BB962C8B-B14F-4D97-AF65-F5344CB8AC3E}">
        <p14:creationId xmlns:p14="http://schemas.microsoft.com/office/powerpoint/2010/main" val="5147682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u="sng" dirty="0" smtClean="0"/>
              <a:t>Acute pericarditis</a:t>
            </a:r>
            <a:endParaRPr lang="he-IL" sz="2800" u="sng" dirty="0"/>
          </a:p>
        </p:txBody>
      </p:sp>
      <p:sp>
        <p:nvSpPr>
          <p:cNvPr id="3" name="Content Placeholder 2"/>
          <p:cNvSpPr>
            <a:spLocks noGrp="1"/>
          </p:cNvSpPr>
          <p:nvPr>
            <p:ph idx="1"/>
          </p:nvPr>
        </p:nvSpPr>
        <p:spPr/>
        <p:txBody>
          <a:bodyPr>
            <a:normAutofit/>
          </a:bodyPr>
          <a:lstStyle/>
          <a:p>
            <a:pPr algn="l" rtl="0"/>
            <a:r>
              <a:rPr lang="en-US" sz="2800" dirty="0" smtClean="0"/>
              <a:t>Most common form of pericardial disease</a:t>
            </a:r>
          </a:p>
          <a:p>
            <a:pPr algn="l" rtl="0">
              <a:buNone/>
            </a:pPr>
            <a:endParaRPr lang="en-US" sz="2800" dirty="0" smtClean="0"/>
          </a:p>
          <a:p>
            <a:pPr algn="l" rtl="0"/>
            <a:r>
              <a:rPr lang="en-US" sz="2800" b="1" dirty="0" smtClean="0"/>
              <a:t>~5% of presentations to ED for non-ischemic chest pain</a:t>
            </a:r>
          </a:p>
          <a:p>
            <a:pPr algn="l" rtl="0"/>
            <a:r>
              <a:rPr lang="en-US" sz="2800" dirty="0" smtClean="0"/>
              <a:t>Incidence of acute pericarditis in a prospective study  28/ 100 000 of the population per year in an urban area in Italy </a:t>
            </a:r>
            <a:endParaRPr lang="he-IL" sz="2800" dirty="0"/>
          </a:p>
        </p:txBody>
      </p:sp>
    </p:spTree>
    <p:extLst>
      <p:ext uri="{BB962C8B-B14F-4D97-AF65-F5344CB8AC3E}">
        <p14:creationId xmlns:p14="http://schemas.microsoft.com/office/powerpoint/2010/main" val="6687549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u="sng" dirty="0" smtClean="0"/>
              <a:t>Acute pericarditis: etiology</a:t>
            </a:r>
            <a:endParaRPr lang="he-IL" sz="2800" u="sng" dirty="0"/>
          </a:p>
        </p:txBody>
      </p:sp>
      <p:sp>
        <p:nvSpPr>
          <p:cNvPr id="3" name="Content Placeholder 2"/>
          <p:cNvSpPr>
            <a:spLocks noGrp="1"/>
          </p:cNvSpPr>
          <p:nvPr>
            <p:ph idx="1"/>
          </p:nvPr>
        </p:nvSpPr>
        <p:spPr>
          <a:xfrm>
            <a:off x="457200" y="1600200"/>
            <a:ext cx="8229600" cy="4637112"/>
          </a:xfrm>
        </p:spPr>
        <p:txBody>
          <a:bodyPr>
            <a:normAutofit/>
          </a:bodyPr>
          <a:lstStyle/>
          <a:p>
            <a:pPr algn="l" rtl="0"/>
            <a:r>
              <a:rPr lang="en-US" sz="2800" dirty="0" smtClean="0"/>
              <a:t>80-95% of cases - idiopathic ( in Western Europe and in North America )</a:t>
            </a:r>
          </a:p>
          <a:p>
            <a:pPr algn="l" rtl="0">
              <a:buNone/>
            </a:pPr>
            <a:endParaRPr lang="en-US" sz="2800" dirty="0" smtClean="0"/>
          </a:p>
          <a:p>
            <a:pPr algn="l" rtl="0"/>
            <a:r>
              <a:rPr lang="en-US" sz="2800" dirty="0" smtClean="0"/>
              <a:t>Such cases are generally presumed to be viral</a:t>
            </a:r>
          </a:p>
          <a:p>
            <a:pPr algn="l" rtl="0"/>
            <a:endParaRPr lang="en-US" sz="2800" dirty="0" smtClean="0"/>
          </a:p>
          <a:p>
            <a:pPr algn="l" rtl="0"/>
            <a:r>
              <a:rPr lang="en-US" sz="2800" dirty="0" smtClean="0"/>
              <a:t>Major non-idiopathic etiologies:</a:t>
            </a:r>
          </a:p>
          <a:p>
            <a:pPr algn="l" rtl="0">
              <a:buNone/>
            </a:pPr>
            <a:r>
              <a:rPr lang="en-US" sz="2800" dirty="0" smtClean="0"/>
              <a:t>    - tuberculosis</a:t>
            </a:r>
          </a:p>
          <a:p>
            <a:pPr algn="l" rtl="0">
              <a:buNone/>
            </a:pPr>
            <a:r>
              <a:rPr lang="en-US" sz="2800" dirty="0" smtClean="0"/>
              <a:t>    - neoplasia</a:t>
            </a:r>
          </a:p>
          <a:p>
            <a:pPr algn="l" rtl="0">
              <a:buNone/>
            </a:pPr>
            <a:r>
              <a:rPr lang="en-US" sz="2800" dirty="0" smtClean="0"/>
              <a:t>    - systemic (generally autoimmune disease) </a:t>
            </a:r>
          </a:p>
          <a:p>
            <a:pPr algn="l" rtl="0">
              <a:buNone/>
            </a:pPr>
            <a:endParaRPr lang="he-IL" dirty="0"/>
          </a:p>
        </p:txBody>
      </p:sp>
    </p:spTree>
    <p:extLst>
      <p:ext uri="{BB962C8B-B14F-4D97-AF65-F5344CB8AC3E}">
        <p14:creationId xmlns:p14="http://schemas.microsoft.com/office/powerpoint/2010/main" val="19829232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US" sz="2800" u="sng" dirty="0" smtClean="0"/>
              <a:t>Acute pericarditis: etiology (cont’d)</a:t>
            </a:r>
            <a:endParaRPr lang="he-IL" sz="2800" u="sng" dirty="0"/>
          </a:p>
        </p:txBody>
      </p:sp>
      <p:sp>
        <p:nvSpPr>
          <p:cNvPr id="3" name="Content Placeholder 2"/>
          <p:cNvSpPr>
            <a:spLocks noGrp="1"/>
          </p:cNvSpPr>
          <p:nvPr>
            <p:ph idx="1"/>
          </p:nvPr>
        </p:nvSpPr>
        <p:spPr>
          <a:xfrm>
            <a:off x="428596" y="1428736"/>
            <a:ext cx="8429684" cy="4786346"/>
          </a:xfrm>
        </p:spPr>
        <p:txBody>
          <a:bodyPr>
            <a:normAutofit/>
          </a:bodyPr>
          <a:lstStyle/>
          <a:p>
            <a:pPr algn="l" rtl="0"/>
            <a:r>
              <a:rPr lang="en-US" dirty="0" smtClean="0"/>
              <a:t>Developed countries:</a:t>
            </a:r>
          </a:p>
          <a:p>
            <a:pPr algn="l" rtl="0">
              <a:buNone/>
            </a:pPr>
            <a:r>
              <a:rPr lang="en-US" dirty="0" smtClean="0"/>
              <a:t>    emerging cases of pericarditis – iatrogenic posttraumatic, following cardiac surgery, PCI, pacemaker insertion, catheter ablation. </a:t>
            </a:r>
          </a:p>
          <a:p>
            <a:pPr algn="l" rtl="0">
              <a:buNone/>
            </a:pPr>
            <a:r>
              <a:rPr lang="en-US" sz="3600" dirty="0" smtClean="0"/>
              <a:t>   </a:t>
            </a:r>
            <a:r>
              <a:rPr lang="en-US" sz="2400" dirty="0" smtClean="0"/>
              <a:t>In these cases pathogenesis is determined by combination of:</a:t>
            </a:r>
            <a:endParaRPr lang="en-US" sz="2800" dirty="0" smtClean="0"/>
          </a:p>
          <a:p>
            <a:pPr algn="l" rtl="0">
              <a:buNone/>
            </a:pPr>
            <a:r>
              <a:rPr lang="en-US" sz="2800" dirty="0" smtClean="0"/>
              <a:t>     - </a:t>
            </a:r>
            <a:r>
              <a:rPr lang="en-US" sz="2400" dirty="0" smtClean="0"/>
              <a:t>direct pericardial trauma</a:t>
            </a:r>
          </a:p>
          <a:p>
            <a:pPr algn="l" rtl="0">
              <a:buNone/>
            </a:pPr>
            <a:r>
              <a:rPr lang="en-US" sz="2400" dirty="0" smtClean="0"/>
              <a:t>      - pericardial bleeding </a:t>
            </a:r>
          </a:p>
          <a:p>
            <a:pPr algn="l" rtl="0">
              <a:buNone/>
            </a:pPr>
            <a:r>
              <a:rPr lang="en-US" sz="2400" dirty="0" smtClean="0"/>
              <a:t>      - individual predisposition</a:t>
            </a:r>
            <a:endParaRPr lang="he-IL" dirty="0"/>
          </a:p>
        </p:txBody>
      </p:sp>
    </p:spTree>
    <p:extLst>
      <p:ext uri="{BB962C8B-B14F-4D97-AF65-F5344CB8AC3E}">
        <p14:creationId xmlns:p14="http://schemas.microsoft.com/office/powerpoint/2010/main" val="1926306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US" sz="2800" u="sng" dirty="0" smtClean="0"/>
              <a:t>Acute pericarditis: </a:t>
            </a:r>
            <a:r>
              <a:rPr lang="en-US" sz="2800" u="sng" dirty="0" smtClean="0"/>
              <a:t>etiology</a:t>
            </a:r>
            <a:endParaRPr lang="he-IL" sz="2800" u="sng" dirty="0"/>
          </a:p>
        </p:txBody>
      </p:sp>
      <p:sp>
        <p:nvSpPr>
          <p:cNvPr id="3" name="Content Placeholder 2"/>
          <p:cNvSpPr>
            <a:spLocks noGrp="1"/>
          </p:cNvSpPr>
          <p:nvPr>
            <p:ph idx="1"/>
          </p:nvPr>
        </p:nvSpPr>
        <p:spPr/>
        <p:txBody>
          <a:bodyPr/>
          <a:lstStyle/>
          <a:p>
            <a:pPr algn="l" rtl="0"/>
            <a:r>
              <a:rPr lang="en-US" dirty="0" smtClean="0"/>
              <a:t>Developing countries:</a:t>
            </a:r>
          </a:p>
          <a:p>
            <a:pPr algn="l" rtl="0">
              <a:buNone/>
            </a:pPr>
            <a:r>
              <a:rPr lang="en-US" dirty="0" smtClean="0"/>
              <a:t>    </a:t>
            </a:r>
            <a:r>
              <a:rPr lang="en-US" sz="2800" dirty="0" smtClean="0"/>
              <a:t>high prevalence of tuberculosis-related pericarditis</a:t>
            </a:r>
          </a:p>
          <a:p>
            <a:pPr algn="l" rtl="0">
              <a:buNone/>
            </a:pPr>
            <a:r>
              <a:rPr lang="en-US" sz="2800" dirty="0" smtClean="0"/>
              <a:t>    (70-80%) in Sub-Saharian Africa, </a:t>
            </a:r>
          </a:p>
          <a:p>
            <a:pPr algn="l" rtl="0">
              <a:buNone/>
            </a:pPr>
            <a:r>
              <a:rPr lang="en-US" sz="2800" dirty="0" smtClean="0"/>
              <a:t>    in ~90% the disease associated with HIV infection</a:t>
            </a:r>
            <a:endParaRPr lang="he-IL" sz="2800" dirty="0"/>
          </a:p>
        </p:txBody>
      </p:sp>
    </p:spTree>
    <p:extLst>
      <p:ext uri="{BB962C8B-B14F-4D97-AF65-F5344CB8AC3E}">
        <p14:creationId xmlns:p14="http://schemas.microsoft.com/office/powerpoint/2010/main" val="1285915503"/>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16428</TotalTime>
  <Words>1675</Words>
  <Application>Microsoft Macintosh PowerPoint</Application>
  <PresentationFormat>On-screen Show (4:3)</PresentationFormat>
  <Paragraphs>156</Paragraphs>
  <Slides>51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51</vt:i4>
      </vt:variant>
    </vt:vector>
  </HeadingPairs>
  <TitlesOfParts>
    <vt:vector size="57" baseType="lpstr">
      <vt:lpstr>BlinkMacSystemFont</vt:lpstr>
      <vt:lpstr>Calibri</vt:lpstr>
      <vt:lpstr>ＭＳ Ｐゴシック</vt:lpstr>
      <vt:lpstr>Times</vt:lpstr>
      <vt:lpstr>Arial</vt:lpstr>
      <vt:lpstr>Default Design</vt:lpstr>
      <vt:lpstr>Pericardial diseases  Clinical manifestations on the heart during other conditions</vt:lpstr>
      <vt:lpstr>Pericard : anatomical and physyological considerations</vt:lpstr>
      <vt:lpstr>PowerPoint Presentation</vt:lpstr>
      <vt:lpstr>Pericardial fluid</vt:lpstr>
      <vt:lpstr>Most common forms of pericardial syndromes</vt:lpstr>
      <vt:lpstr>Acute pericarditis</vt:lpstr>
      <vt:lpstr>Acute pericarditis: etiology</vt:lpstr>
      <vt:lpstr>Acute pericarditis: etiology (cont’d)</vt:lpstr>
      <vt:lpstr>Acute pericarditis: etiology</vt:lpstr>
      <vt:lpstr>PowerPoint Presentation</vt:lpstr>
      <vt:lpstr>PowerPoint Presentation</vt:lpstr>
      <vt:lpstr>PowerPoint Presentation</vt:lpstr>
      <vt:lpstr>PowerPoint Presentation</vt:lpstr>
      <vt:lpstr>PowerPoint Presentation</vt:lpstr>
      <vt:lpstr>Figure 1 Proposed triage of pericarditis.
</vt:lpstr>
      <vt:lpstr>PowerPoint Presentation</vt:lpstr>
      <vt:lpstr>PowerPoint Presentation</vt:lpstr>
      <vt:lpstr>Acute pericarditis: therapy</vt:lpstr>
      <vt:lpstr>Acute pericarditis: therapy</vt:lpstr>
      <vt:lpstr>PowerPoint Presentation</vt:lpstr>
      <vt:lpstr>PowerPoint Presentation</vt:lpstr>
      <vt:lpstr>Pericardial effusion</vt:lpstr>
      <vt:lpstr>Pericardial effusion</vt:lpstr>
      <vt:lpstr>Pericardial effusion</vt:lpstr>
      <vt:lpstr>Pericardial effusion: management</vt:lpstr>
      <vt:lpstr>Pericardial effusion: management</vt:lpstr>
      <vt:lpstr>Cardiac tamponade</vt:lpstr>
      <vt:lpstr>PowerPoint Presentation</vt:lpstr>
      <vt:lpstr>PowerPoint Presentation</vt:lpstr>
      <vt:lpstr>Approaches for pericardiocentesis</vt:lpstr>
      <vt:lpstr>PowerPoint Presentation</vt:lpstr>
      <vt:lpstr>Recommendations for management of neoplastic involvement of the pericardium</vt:lpstr>
      <vt:lpstr>Constrictive pericarditis-”panzer heart” </vt:lpstr>
      <vt:lpstr>PowerPoint Presentation</vt:lpstr>
      <vt:lpstr>Constrictive pericarditis</vt:lpstr>
      <vt:lpstr>Constrictive pericarditis: symptoms </vt:lpstr>
      <vt:lpstr>Pericardial involvement in systemic autoimmune and autoinflammatory diseases </vt:lpstr>
      <vt:lpstr>Post-myocardial infarction pericarditis </vt:lpstr>
      <vt:lpstr>Tumours of the pericardium</vt:lpstr>
      <vt:lpstr>PowerPoint Presentation</vt:lpstr>
      <vt:lpstr>Thyrotoxicosis and the Heart </vt:lpstr>
      <vt:lpstr>PowerPoint Presentation</vt:lpstr>
      <vt:lpstr>PowerPoint Presentation</vt:lpstr>
      <vt:lpstr>PowerPoint Presentation</vt:lpstr>
      <vt:lpstr>Libman-Sacks endocarditis</vt:lpstr>
      <vt:lpstr>PowerPoint Presentation</vt:lpstr>
      <vt:lpstr>Cardiac hemochromatosis</vt:lpstr>
      <vt:lpstr>Rheumatic diseases and heart</vt:lpstr>
      <vt:lpstr>Link between rheumatic disease and CVD</vt:lpstr>
      <vt:lpstr>Peripartum cardiomyopathy</vt:lpstr>
      <vt:lpstr>PowerPoint Presentation</vt:lpstr>
    </vt:vector>
  </TitlesOfParts>
  <Company>Home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Home</dc:creator>
  <cp:lastModifiedBy>Microsoft Office User</cp:lastModifiedBy>
  <cp:revision>431</cp:revision>
  <dcterms:created xsi:type="dcterms:W3CDTF">2011-03-07T23:25:48Z</dcterms:created>
  <dcterms:modified xsi:type="dcterms:W3CDTF">2023-09-17T09:27:36Z</dcterms:modified>
</cp:coreProperties>
</file>